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1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84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7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6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5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05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61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0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6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EDB29-A318-4140-B7CB-C040870A79B4}" type="datetimeFigureOut">
              <a:rPr lang="en-AU" smtClean="0"/>
              <a:t>6/10/2021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4075BA-CB44-4775-834B-E6689AA0010C}" type="slidenum">
              <a:rPr lang="en-AU" smtClean="0"/>
              <a:t>‹#›</a:t>
            </a:fld>
            <a:endParaRPr lang="en-A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2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6478-2C24-44E4-8479-135534FB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9"/>
            <a:ext cx="7657577" cy="3325320"/>
          </a:xfrm>
        </p:spPr>
        <p:txBody>
          <a:bodyPr>
            <a:normAutofit/>
          </a:bodyPr>
          <a:lstStyle/>
          <a:p>
            <a:r>
              <a:rPr lang="en-US" sz="4400" dirty="0"/>
              <a:t>Artworks which capture the human experience</a:t>
            </a:r>
            <a:br>
              <a:rPr lang="en-US" sz="4400" dirty="0"/>
            </a:br>
            <a:br>
              <a:rPr lang="en-US" sz="4400" dirty="0"/>
            </a:br>
            <a:endParaRPr lang="en-AU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36DB4-0781-4810-B887-3BAE67CE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4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97D3A-2529-428D-8AF5-1ADAF7BB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‘The Scream’</a:t>
            </a:r>
            <a:br>
              <a:rPr lang="en-US" sz="2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8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Edvard Munch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A1EAD-FBD6-4A63-A9D1-83D412280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0192" y="1945539"/>
            <a:ext cx="3454394" cy="1876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munch the scream">
            <a:extLst>
              <a:ext uri="{FF2B5EF4-FFF2-40B4-BE49-F238E27FC236}">
                <a16:creationId xmlns:a16="http://schemas.microsoft.com/office/drawing/2014/main" id="{5989BF78-9022-487E-A2F9-AD7A55C7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31" y="502923"/>
            <a:ext cx="7514789" cy="49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0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1848767-E91B-4E66-B2C0-10A58A8DD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60C133E-D957-483A-93FE-154E33832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CF4FA-CC8E-4932-9F02-147F9F89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613198"/>
            <a:ext cx="8654522" cy="844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/>
              <a:t>‘Guernica’</a:t>
            </a:r>
            <a:br>
              <a:rPr lang="en-US" sz="2700"/>
            </a:br>
            <a:r>
              <a:rPr lang="en-US" sz="2700"/>
              <a:t>Pablo Picasso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8BD74FE-6107-47B1-99B1-FACA2117E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323836"/>
            <a:ext cx="9299965" cy="3652791"/>
            <a:chOff x="7639235" y="600024"/>
            <a:chExt cx="3898557" cy="5222486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D055A87-AB02-43DB-92D8-C68DA5302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31FB070-A5AC-4271-8B36-A67D1E60AD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mage result for guernica picasso">
            <a:extLst>
              <a:ext uri="{FF2B5EF4-FFF2-40B4-BE49-F238E27FC236}">
                <a16:creationId xmlns:a16="http://schemas.microsoft.com/office/drawing/2014/main" id="{F68BFF62-0E20-488C-AC43-DBB2273B4EE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r="2" b="21048"/>
          <a:stretch/>
        </p:blipFill>
        <p:spPr bwMode="auto">
          <a:xfrm>
            <a:off x="1921853" y="789887"/>
            <a:ext cx="8345780" cy="27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CC8E556-DF1E-4B7F-99DF-AF845347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46079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3E6F29AE-BA7E-408B-B0BF-1E1B997DE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A74538C-A4E4-4496-90DA-7D366280F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88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89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Connector 7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91" name="Rectangle 78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92" name="Straight Connector 80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68F20C5-315C-4C93-BC68-ABA64065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Wanderer above a sea of fog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mage result for romanticism painting">
            <a:extLst>
              <a:ext uri="{FF2B5EF4-FFF2-40B4-BE49-F238E27FC236}">
                <a16:creationId xmlns:a16="http://schemas.microsoft.com/office/drawing/2014/main" id="{4167DD1A-C604-43F6-A4C3-A1F08B0B9F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1" r="-2" b="8614"/>
          <a:stretch/>
        </p:blipFill>
        <p:spPr bwMode="auto">
          <a:xfrm>
            <a:off x="1271222" y="1004707"/>
            <a:ext cx="4964477" cy="39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A1486C-503B-41F8-8A6C-A157B3873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51876" y="2058305"/>
            <a:ext cx="3520368" cy="21199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Casper David </a:t>
            </a:r>
            <a:r>
              <a:rPr lang="en-US" sz="2400" dirty="0" err="1"/>
              <a:t>Freidrich</a:t>
            </a:r>
            <a:endParaRPr lang="en-US" sz="2400" dirty="0"/>
          </a:p>
        </p:txBody>
      </p:sp>
      <p:pic>
        <p:nvPicPr>
          <p:cNvPr id="3093" name="Picture 88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94" name="Straight Connector 90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4C7D-6611-409C-B988-17393AFE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4989530"/>
          </a:xfrm>
        </p:spPr>
        <p:txBody>
          <a:bodyPr/>
          <a:lstStyle/>
          <a:p>
            <a:r>
              <a:rPr lang="en-US" dirty="0"/>
              <a:t>‘The Persistence of memory’ Salvatore </a:t>
            </a:r>
            <a:r>
              <a:rPr lang="en-US" dirty="0" err="1"/>
              <a:t>dali</a:t>
            </a:r>
            <a:br>
              <a:rPr lang="en-US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AD47E-5C73-4C7F-AB92-097197BC3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39" y="1724604"/>
            <a:ext cx="8568721" cy="432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7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69ADF4-81F1-4B7C-920C-52238262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‘Impression, sunrise’ Claude Monet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famous paintings of the 20th century">
            <a:extLst>
              <a:ext uri="{FF2B5EF4-FFF2-40B4-BE49-F238E27FC236}">
                <a16:creationId xmlns:a16="http://schemas.microsoft.com/office/drawing/2014/main" id="{282D78E0-B0C3-4389-ABD3-22E58BFF83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184" y="977965"/>
            <a:ext cx="6599668" cy="42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4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71BEFDC-32D4-4AC5-A07A-F3ED69FB7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‘Starry Night’</a:t>
            </a:r>
            <a:br>
              <a:rPr lang="en-US" sz="36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6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Pablo </a:t>
            </a:r>
            <a:r>
              <a:rPr lang="en-US" sz="3600" b="0" i="0" kern="1200" cap="all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picasso</a:t>
            </a:r>
            <a:endParaRPr lang="en-US" sz="3600" b="0" i="0" kern="1200" cap="all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97E3B4-B42D-4C2A-A371-B5CA91233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5054" y="796001"/>
            <a:ext cx="5586658" cy="39808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Image result for paintings human experience">
            <a:extLst>
              <a:ext uri="{FF2B5EF4-FFF2-40B4-BE49-F238E27FC236}">
                <a16:creationId xmlns:a16="http://schemas.microsoft.com/office/drawing/2014/main" id="{5E1EC40A-E2EA-4352-B36F-4DCDC026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378" y="521293"/>
            <a:ext cx="6862272" cy="51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5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796D-0738-4AC4-A6EC-5D1C22A24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145" y="461474"/>
            <a:ext cx="9721708" cy="726391"/>
          </a:xfrm>
        </p:spPr>
        <p:txBody>
          <a:bodyPr>
            <a:normAutofit/>
          </a:bodyPr>
          <a:lstStyle/>
          <a:p>
            <a:r>
              <a:rPr lang="en-US" sz="4000" dirty="0"/>
              <a:t>Activities</a:t>
            </a:r>
            <a:endParaRPr lang="en-A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4ADB-5732-4179-BB92-80E6129158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697" y="2409914"/>
            <a:ext cx="10015671" cy="3050849"/>
          </a:xfrm>
        </p:spPr>
        <p:txBody>
          <a:bodyPr/>
          <a:lstStyle/>
          <a:p>
            <a:pPr marL="342900" indent="-342900">
              <a:buAutoNum type="arabicParenR"/>
            </a:pPr>
            <a:r>
              <a:rPr lang="en-US" dirty="0"/>
              <a:t>Students are allocated a famous painting to study</a:t>
            </a:r>
          </a:p>
          <a:p>
            <a:pPr marL="342900" indent="-342900">
              <a:buAutoNum type="arabicParenR"/>
            </a:pPr>
            <a:r>
              <a:rPr lang="en-US" dirty="0"/>
              <a:t>In groups students brainstorm insights and key features of the painting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Students then research some critical analysis of the painting</a:t>
            </a:r>
          </a:p>
          <a:p>
            <a:pPr marL="342900" indent="-342900">
              <a:buAutoNum type="arabicParenR"/>
            </a:pPr>
            <a:r>
              <a:rPr lang="en-US" dirty="0"/>
              <a:t>Students report their findings back to the class explaining the way the artist comments on the nature of human experience in his artwork.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88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111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Artworks which capture the human experience  </vt:lpstr>
      <vt:lpstr>‘The Scream’ Edvard Munch</vt:lpstr>
      <vt:lpstr>‘Guernica’ Pablo Picasso</vt:lpstr>
      <vt:lpstr>Wanderer above a sea of fog</vt:lpstr>
      <vt:lpstr>‘The Persistence of memory’ Salvatore dali      </vt:lpstr>
      <vt:lpstr>‘Impression, sunrise’ Claude Monet</vt:lpstr>
      <vt:lpstr>‘Starry Night’ Pablo picasso</vt:lpstr>
      <vt:lpstr>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Artworks which capture the human experience  </dc:title>
  <dc:creator>Geoff O'Neill</dc:creator>
  <cp:lastModifiedBy>Partridge, Carmen</cp:lastModifiedBy>
  <cp:revision>2</cp:revision>
  <dcterms:created xsi:type="dcterms:W3CDTF">2019-09-27T02:20:00Z</dcterms:created>
  <dcterms:modified xsi:type="dcterms:W3CDTF">2021-10-06T04:32:14Z</dcterms:modified>
</cp:coreProperties>
</file>