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9" r:id="rId3"/>
    <p:sldId id="258" r:id="rId4"/>
    <p:sldId id="263" r:id="rId5"/>
    <p:sldId id="265" r:id="rId6"/>
    <p:sldId id="264"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67" autoAdjust="0"/>
  </p:normalViewPr>
  <p:slideViewPr>
    <p:cSldViewPr snapToGrid="0">
      <p:cViewPr varScale="1">
        <p:scale>
          <a:sx n="74" d="100"/>
          <a:sy n="74" d="100"/>
        </p:scale>
        <p:origin x="174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tridge, Carmen" userId="81a5764d-c476-4c13-a163-6f692f324c0b" providerId="ADAL" clId="{E5A82805-0143-4C8E-8F82-F87ED5A3B054}"/>
    <pc:docChg chg="custSel delSld modSld delMainMaster">
      <pc:chgData name="Partridge, Carmen" userId="81a5764d-c476-4c13-a163-6f692f324c0b" providerId="ADAL" clId="{E5A82805-0143-4C8E-8F82-F87ED5A3B054}" dt="2022-02-28T05:26:40.569" v="151" actId="2696"/>
      <pc:docMkLst>
        <pc:docMk/>
      </pc:docMkLst>
      <pc:sldChg chg="modSp mod">
        <pc:chgData name="Partridge, Carmen" userId="81a5764d-c476-4c13-a163-6f692f324c0b" providerId="ADAL" clId="{E5A82805-0143-4C8E-8F82-F87ED5A3B054}" dt="2022-02-28T05:23:34.033" v="1" actId="20577"/>
        <pc:sldMkLst>
          <pc:docMk/>
          <pc:sldMk cId="3277807186" sldId="256"/>
        </pc:sldMkLst>
        <pc:spChg chg="mod">
          <ac:chgData name="Partridge, Carmen" userId="81a5764d-c476-4c13-a163-6f692f324c0b" providerId="ADAL" clId="{E5A82805-0143-4C8E-8F82-F87ED5A3B054}" dt="2022-02-28T05:23:34.033" v="1" actId="20577"/>
          <ac:spMkLst>
            <pc:docMk/>
            <pc:sldMk cId="3277807186" sldId="256"/>
            <ac:spMk id="3" creationId="{8C86BFD5-9660-4EBA-B3C6-3E7406D8EE08}"/>
          </ac:spMkLst>
        </pc:spChg>
      </pc:sldChg>
      <pc:sldChg chg="del">
        <pc:chgData name="Partridge, Carmen" userId="81a5764d-c476-4c13-a163-6f692f324c0b" providerId="ADAL" clId="{E5A82805-0143-4C8E-8F82-F87ED5A3B054}" dt="2022-02-28T05:23:41.417" v="2" actId="2696"/>
        <pc:sldMkLst>
          <pc:docMk/>
          <pc:sldMk cId="3627956615" sldId="257"/>
        </pc:sldMkLst>
      </pc:sldChg>
      <pc:sldChg chg="modSp mod">
        <pc:chgData name="Partridge, Carmen" userId="81a5764d-c476-4c13-a163-6f692f324c0b" providerId="ADAL" clId="{E5A82805-0143-4C8E-8F82-F87ED5A3B054}" dt="2022-02-28T05:24:39.770" v="5" actId="13926"/>
        <pc:sldMkLst>
          <pc:docMk/>
          <pc:sldMk cId="180174328" sldId="258"/>
        </pc:sldMkLst>
        <pc:spChg chg="mod">
          <ac:chgData name="Partridge, Carmen" userId="81a5764d-c476-4c13-a163-6f692f324c0b" providerId="ADAL" clId="{E5A82805-0143-4C8E-8F82-F87ED5A3B054}" dt="2022-02-28T05:24:39.770" v="5" actId="13926"/>
          <ac:spMkLst>
            <pc:docMk/>
            <pc:sldMk cId="180174328" sldId="258"/>
            <ac:spMk id="3" creationId="{FECDB931-6478-4831-9921-F009DE6D9776}"/>
          </ac:spMkLst>
        </pc:spChg>
      </pc:sldChg>
      <pc:sldChg chg="modSp mod">
        <pc:chgData name="Partridge, Carmen" userId="81a5764d-c476-4c13-a163-6f692f324c0b" providerId="ADAL" clId="{E5A82805-0143-4C8E-8F82-F87ED5A3B054}" dt="2022-02-28T05:24:00.192" v="3" actId="13926"/>
        <pc:sldMkLst>
          <pc:docMk/>
          <pc:sldMk cId="1899777287" sldId="259"/>
        </pc:sldMkLst>
        <pc:spChg chg="mod">
          <ac:chgData name="Partridge, Carmen" userId="81a5764d-c476-4c13-a163-6f692f324c0b" providerId="ADAL" clId="{E5A82805-0143-4C8E-8F82-F87ED5A3B054}" dt="2022-02-28T05:24:00.192" v="3" actId="13926"/>
          <ac:spMkLst>
            <pc:docMk/>
            <pc:sldMk cId="1899777287" sldId="259"/>
            <ac:spMk id="3" creationId="{2EFD2B68-EDB2-4F31-8CD1-304329803757}"/>
          </ac:spMkLst>
        </pc:spChg>
      </pc:sldChg>
      <pc:sldChg chg="modSp mod">
        <pc:chgData name="Partridge, Carmen" userId="81a5764d-c476-4c13-a163-6f692f324c0b" providerId="ADAL" clId="{E5A82805-0143-4C8E-8F82-F87ED5A3B054}" dt="2022-02-28T05:26:22.533" v="148" actId="20577"/>
        <pc:sldMkLst>
          <pc:docMk/>
          <pc:sldMk cId="2102512106" sldId="260"/>
        </pc:sldMkLst>
        <pc:spChg chg="mod">
          <ac:chgData name="Partridge, Carmen" userId="81a5764d-c476-4c13-a163-6f692f324c0b" providerId="ADAL" clId="{E5A82805-0143-4C8E-8F82-F87ED5A3B054}" dt="2022-02-28T05:26:22.533" v="148" actId="20577"/>
          <ac:spMkLst>
            <pc:docMk/>
            <pc:sldMk cId="2102512106" sldId="260"/>
            <ac:spMk id="3" creationId="{CEC4403C-BB27-4CF1-95C1-48AA28930064}"/>
          </ac:spMkLst>
        </pc:spChg>
      </pc:sldChg>
      <pc:sldChg chg="del">
        <pc:chgData name="Partridge, Carmen" userId="81a5764d-c476-4c13-a163-6f692f324c0b" providerId="ADAL" clId="{E5A82805-0143-4C8E-8F82-F87ED5A3B054}" dt="2022-02-28T05:26:31.483" v="149" actId="2696"/>
        <pc:sldMkLst>
          <pc:docMk/>
          <pc:sldMk cId="739498928" sldId="261"/>
        </pc:sldMkLst>
      </pc:sldChg>
      <pc:sldChg chg="del">
        <pc:chgData name="Partridge, Carmen" userId="81a5764d-c476-4c13-a163-6f692f324c0b" providerId="ADAL" clId="{E5A82805-0143-4C8E-8F82-F87ED5A3B054}" dt="2022-02-28T05:26:36.947" v="150" actId="2696"/>
        <pc:sldMkLst>
          <pc:docMk/>
          <pc:sldMk cId="884698907" sldId="262"/>
        </pc:sldMkLst>
      </pc:sldChg>
      <pc:sldChg chg="del">
        <pc:chgData name="Partridge, Carmen" userId="81a5764d-c476-4c13-a163-6f692f324c0b" providerId="ADAL" clId="{E5A82805-0143-4C8E-8F82-F87ED5A3B054}" dt="2022-02-28T05:26:40.569" v="151" actId="2696"/>
        <pc:sldMkLst>
          <pc:docMk/>
          <pc:sldMk cId="0" sldId="285"/>
        </pc:sldMkLst>
      </pc:sldChg>
      <pc:sldMasterChg chg="del delSldLayout">
        <pc:chgData name="Partridge, Carmen" userId="81a5764d-c476-4c13-a163-6f692f324c0b" providerId="ADAL" clId="{E5A82805-0143-4C8E-8F82-F87ED5A3B054}" dt="2022-02-28T05:26:40.569" v="151" actId="2696"/>
        <pc:sldMasterMkLst>
          <pc:docMk/>
          <pc:sldMasterMk cId="315083629" sldId="2147483672"/>
        </pc:sldMasterMkLst>
        <pc:sldLayoutChg chg="del">
          <pc:chgData name="Partridge, Carmen" userId="81a5764d-c476-4c13-a163-6f692f324c0b" providerId="ADAL" clId="{E5A82805-0143-4C8E-8F82-F87ED5A3B054}" dt="2022-02-28T05:26:40.569" v="151" actId="2696"/>
          <pc:sldLayoutMkLst>
            <pc:docMk/>
            <pc:sldMasterMk cId="315083629" sldId="2147483672"/>
            <pc:sldLayoutMk cId="71543680" sldId="2147483673"/>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2107381229" sldId="2147483674"/>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638532577" sldId="2147483675"/>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1807195831" sldId="2147483676"/>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1654014791" sldId="2147483677"/>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3570434584" sldId="2147483678"/>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3623527116" sldId="2147483679"/>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1277483755" sldId="2147483680"/>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1441187001" sldId="2147483681"/>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2262748620" sldId="2147483682"/>
          </pc:sldLayoutMkLst>
        </pc:sldLayoutChg>
        <pc:sldLayoutChg chg="del">
          <pc:chgData name="Partridge, Carmen" userId="81a5764d-c476-4c13-a163-6f692f324c0b" providerId="ADAL" clId="{E5A82805-0143-4C8E-8F82-F87ED5A3B054}" dt="2022-02-28T05:26:40.569" v="151" actId="2696"/>
          <pc:sldLayoutMkLst>
            <pc:docMk/>
            <pc:sldMasterMk cId="315083629" sldId="2147483672"/>
            <pc:sldLayoutMk cId="279597157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4E476-0BC3-46A8-BCEE-39DE684755B9}" type="datetimeFigureOut">
              <a:rPr lang="en-GB" smtClean="0"/>
              <a:t>28/02/2022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B5DC6-5310-4249-B3A9-EA2D2AF50C6D}" type="slidenum">
              <a:rPr lang="en-GB" smtClean="0"/>
              <a:t>‹#›</a:t>
            </a:fld>
            <a:endParaRPr lang="en-GB"/>
          </a:p>
        </p:txBody>
      </p:sp>
    </p:spTree>
    <p:extLst>
      <p:ext uri="{BB962C8B-B14F-4D97-AF65-F5344CB8AC3E}">
        <p14:creationId xmlns:p14="http://schemas.microsoft.com/office/powerpoint/2010/main" val="182419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http://maxpixel.freegreatpicture.com/Window-Contemplate-Lady-Girl-Woman-Back-People-2610027</a:t>
            </a:r>
          </a:p>
        </p:txBody>
      </p:sp>
      <p:sp>
        <p:nvSpPr>
          <p:cNvPr id="4" name="Slide Number Placeholder 3"/>
          <p:cNvSpPr>
            <a:spLocks noGrp="1"/>
          </p:cNvSpPr>
          <p:nvPr>
            <p:ph type="sldNum" sz="quarter" idx="10"/>
          </p:nvPr>
        </p:nvSpPr>
        <p:spPr/>
        <p:txBody>
          <a:bodyPr/>
          <a:lstStyle/>
          <a:p>
            <a:fld id="{610B5DC6-5310-4249-B3A9-EA2D2AF50C6D}" type="slidenum">
              <a:rPr lang="en-GB" smtClean="0"/>
              <a:t>1</a:t>
            </a:fld>
            <a:endParaRPr lang="en-GB"/>
          </a:p>
        </p:txBody>
      </p:sp>
    </p:spTree>
    <p:extLst>
      <p:ext uri="{BB962C8B-B14F-4D97-AF65-F5344CB8AC3E}">
        <p14:creationId xmlns:p14="http://schemas.microsoft.com/office/powerpoint/2010/main" val="327526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B5DC6-5310-4249-B3A9-EA2D2AF50C6D}" type="slidenum">
              <a:rPr lang="en-GB" smtClean="0"/>
              <a:t>3</a:t>
            </a:fld>
            <a:endParaRPr lang="en-GB"/>
          </a:p>
        </p:txBody>
      </p:sp>
    </p:spTree>
    <p:extLst>
      <p:ext uri="{BB962C8B-B14F-4D97-AF65-F5344CB8AC3E}">
        <p14:creationId xmlns:p14="http://schemas.microsoft.com/office/powerpoint/2010/main" val="4042882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96C51E-0972-4EA5-8F31-5426FE603038}"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35280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6C51E-0972-4EA5-8F31-5426FE603038}"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272098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6C51E-0972-4EA5-8F31-5426FE603038}"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399581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6C51E-0972-4EA5-8F31-5426FE603038}"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5807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96C51E-0972-4EA5-8F31-5426FE603038}"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232613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96C51E-0972-4EA5-8F31-5426FE603038}"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285810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96C51E-0972-4EA5-8F31-5426FE603038}" type="datetimeFigureOut">
              <a:rPr lang="en-GB" smtClean="0"/>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71456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96C51E-0972-4EA5-8F31-5426FE603038}" type="datetimeFigureOut">
              <a:rPr lang="en-GB" smtClean="0"/>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282636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6C51E-0972-4EA5-8F31-5426FE603038}" type="datetimeFigureOut">
              <a:rPr lang="en-GB" smtClean="0"/>
              <a:t>28/02/2022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181594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96C51E-0972-4EA5-8F31-5426FE603038}"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192244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96C51E-0972-4EA5-8F31-5426FE603038}"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407041-B766-4A8E-8A04-1DBCB9B8C88C}" type="slidenum">
              <a:rPr lang="en-GB" smtClean="0"/>
              <a:t>‹#›</a:t>
            </a:fld>
            <a:endParaRPr lang="en-GB"/>
          </a:p>
        </p:txBody>
      </p:sp>
    </p:spTree>
    <p:extLst>
      <p:ext uri="{BB962C8B-B14F-4D97-AF65-F5344CB8AC3E}">
        <p14:creationId xmlns:p14="http://schemas.microsoft.com/office/powerpoint/2010/main" val="157878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6C51E-0972-4EA5-8F31-5426FE603038}" type="datetimeFigureOut">
              <a:rPr lang="en-GB" smtClean="0"/>
              <a:t>28/02/2022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07041-B766-4A8E-8A04-1DBCB9B8C88C}" type="slidenum">
              <a:rPr lang="en-GB" smtClean="0"/>
              <a:t>‹#›</a:t>
            </a:fld>
            <a:endParaRPr lang="en-GB"/>
          </a:p>
        </p:txBody>
      </p:sp>
    </p:spTree>
    <p:extLst>
      <p:ext uri="{BB962C8B-B14F-4D97-AF65-F5344CB8AC3E}">
        <p14:creationId xmlns:p14="http://schemas.microsoft.com/office/powerpoint/2010/main" val="3992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next to a window&#10;&#10;Description generated with very high confidence">
            <a:extLst>
              <a:ext uri="{FF2B5EF4-FFF2-40B4-BE49-F238E27FC236}">
                <a16:creationId xmlns:a16="http://schemas.microsoft.com/office/drawing/2014/main" id="{75CA5DC7-09FB-45F0-96CD-A1FCA200D6BE}"/>
              </a:ext>
            </a:extLst>
          </p:cNvPr>
          <p:cNvPicPr>
            <a:picLocks noChangeAspect="1"/>
          </p:cNvPicPr>
          <p:nvPr/>
        </p:nvPicPr>
        <p:blipFill rotWithShape="1">
          <a:blip r:embed="rId3">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45B8E697-CFC6-4E70-8C46-3C0B87FBDAB5}"/>
              </a:ext>
            </a:extLst>
          </p:cNvPr>
          <p:cNvSpPr>
            <a:spLocks noGrp="1"/>
          </p:cNvSpPr>
          <p:nvPr>
            <p:ph type="ctrTitle"/>
          </p:nvPr>
        </p:nvSpPr>
        <p:spPr>
          <a:xfrm>
            <a:off x="279743" y="174171"/>
            <a:ext cx="8711857" cy="598715"/>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a:bodyPr>
          <a:lstStyle/>
          <a:p>
            <a:r>
              <a:rPr lang="en-GB" sz="3500" u="sng" dirty="0"/>
              <a:t>Chapter 4: Sir Danvers Carew</a:t>
            </a:r>
          </a:p>
        </p:txBody>
      </p:sp>
      <p:sp>
        <p:nvSpPr>
          <p:cNvPr id="3" name="Subtitle 2">
            <a:extLst>
              <a:ext uri="{FF2B5EF4-FFF2-40B4-BE49-F238E27FC236}">
                <a16:creationId xmlns:a16="http://schemas.microsoft.com/office/drawing/2014/main" id="{8C86BFD5-9660-4EBA-B3C6-3E7406D8EE08}"/>
              </a:ext>
            </a:extLst>
          </p:cNvPr>
          <p:cNvSpPr>
            <a:spLocks noGrp="1"/>
          </p:cNvSpPr>
          <p:nvPr>
            <p:ph type="subTitle" idx="1"/>
          </p:nvPr>
        </p:nvSpPr>
        <p:spPr>
          <a:xfrm>
            <a:off x="4572000" y="947047"/>
            <a:ext cx="4419600" cy="3216728"/>
          </a:xfrm>
          <a:solidFill>
            <a:schemeClr val="bg1">
              <a:alpha val="84000"/>
            </a:schemeClr>
          </a:solidFill>
          <a:ln w="38100">
            <a:solidFill>
              <a:srgbClr val="00B050"/>
            </a:solidFill>
          </a:ln>
          <a:effectLst>
            <a:outerShdw blurRad="50800" dist="38100" dir="2700000" algn="tl" rotWithShape="0">
              <a:prstClr val="black">
                <a:alpha val="40000"/>
              </a:prstClr>
            </a:outerShdw>
          </a:effectLst>
        </p:spPr>
        <p:txBody>
          <a:bodyPr>
            <a:normAutofit/>
          </a:bodyPr>
          <a:lstStyle/>
          <a:p>
            <a:r>
              <a:rPr lang="en-GB" sz="2000" dirty="0"/>
              <a:t>A maid is looking out of her window and sees two people walking up to each other. One is handsome and tall, the other is Hyde. </a:t>
            </a:r>
          </a:p>
          <a:p>
            <a:endParaRPr lang="en-GB" sz="2000" dirty="0">
              <a:solidFill>
                <a:srgbClr val="00B050"/>
              </a:solidFill>
            </a:endParaRPr>
          </a:p>
          <a:p>
            <a:r>
              <a:rPr lang="en-GB" sz="2000" dirty="0">
                <a:solidFill>
                  <a:srgbClr val="00B050"/>
                </a:solidFill>
              </a:rPr>
              <a:t>If one man is murdered, how might this affect the entire story? Why?</a:t>
            </a:r>
          </a:p>
        </p:txBody>
      </p:sp>
    </p:spTree>
    <p:extLst>
      <p:ext uri="{BB962C8B-B14F-4D97-AF65-F5344CB8AC3E}">
        <p14:creationId xmlns:p14="http://schemas.microsoft.com/office/powerpoint/2010/main" val="327780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erson wearing a suit and hat&#10;&#10;Description generated with very high confidence">
            <a:extLst>
              <a:ext uri="{FF2B5EF4-FFF2-40B4-BE49-F238E27FC236}">
                <a16:creationId xmlns:a16="http://schemas.microsoft.com/office/drawing/2014/main" id="{D3AA782E-D1AD-4020-B495-B369AC39800D}"/>
              </a:ext>
            </a:extLst>
          </p:cNvPr>
          <p:cNvPicPr>
            <a:picLocks noChangeAspect="1"/>
          </p:cNvPicPr>
          <p:nvPr/>
        </p:nvPicPr>
        <p:blipFill rotWithShape="1">
          <a:blip r:embed="rId2">
            <a:extLst>
              <a:ext uri="{28A0092B-C50C-407E-A947-70E740481C1C}">
                <a14:useLocalDpi xmlns:a14="http://schemas.microsoft.com/office/drawing/2010/main" val="0"/>
              </a:ext>
            </a:extLst>
          </a:blip>
          <a:srcRect l="3261" r="31326"/>
          <a:stretch/>
        </p:blipFill>
        <p:spPr>
          <a:xfrm>
            <a:off x="5667306" y="10"/>
            <a:ext cx="3476693" cy="6857990"/>
          </a:xfrm>
          <a:prstGeom prst="rect">
            <a:avLst/>
          </a:prstGeom>
          <a:effectLst/>
        </p:spPr>
      </p:pic>
      <p:sp>
        <p:nvSpPr>
          <p:cNvPr id="2" name="Title 1">
            <a:extLst>
              <a:ext uri="{FF2B5EF4-FFF2-40B4-BE49-F238E27FC236}">
                <a16:creationId xmlns:a16="http://schemas.microsoft.com/office/drawing/2014/main" id="{EC53E686-01F3-41DF-BA42-51A71C3118C9}"/>
              </a:ext>
            </a:extLst>
          </p:cNvPr>
          <p:cNvSpPr>
            <a:spLocks noGrp="1"/>
          </p:cNvSpPr>
          <p:nvPr>
            <p:ph type="title"/>
          </p:nvPr>
        </p:nvSpPr>
        <p:spPr>
          <a:xfrm>
            <a:off x="486696" y="629266"/>
            <a:ext cx="4939869" cy="167660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Sir Danvers Carew is murdered by Hyde!</a:t>
            </a:r>
          </a:p>
        </p:txBody>
      </p:sp>
      <p:sp>
        <p:nvSpPr>
          <p:cNvPr id="3" name="Content Placeholder 2">
            <a:extLst>
              <a:ext uri="{FF2B5EF4-FFF2-40B4-BE49-F238E27FC236}">
                <a16:creationId xmlns:a16="http://schemas.microsoft.com/office/drawing/2014/main" id="{2EFD2B68-EDB2-4F31-8CD1-304329803757}"/>
              </a:ext>
            </a:extLst>
          </p:cNvPr>
          <p:cNvSpPr>
            <a:spLocks noGrp="1"/>
          </p:cNvSpPr>
          <p:nvPr>
            <p:ph idx="1"/>
          </p:nvPr>
        </p:nvSpPr>
        <p:spPr>
          <a:xfrm>
            <a:off x="486697" y="2438400"/>
            <a:ext cx="4939867" cy="378541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r>
              <a:rPr lang="en-GB" sz="1800" dirty="0"/>
              <a:t>So who exactly was Sir Danvers Carew?</a:t>
            </a:r>
          </a:p>
          <a:p>
            <a:r>
              <a:rPr lang="en-GB" sz="1800" dirty="0"/>
              <a:t>Well, we know he was high up in society given his title of ‘Sir’. This is not an ordinary, common individual. He is also a Member of Parliament. This is someone with a title and therefore importance in Victorian society.</a:t>
            </a:r>
          </a:p>
          <a:p>
            <a:r>
              <a:rPr lang="en-GB" sz="1800" b="1" dirty="0"/>
              <a:t>Reputation</a:t>
            </a:r>
            <a:r>
              <a:rPr lang="en-GB" sz="1800" dirty="0"/>
              <a:t> was very important in Victorian society. Someone like Sir Danvers Carew would have a fantastic reputation given his rank and status in society.</a:t>
            </a:r>
          </a:p>
          <a:p>
            <a:r>
              <a:rPr lang="en-GB" sz="1800" b="1" dirty="0"/>
              <a:t>For Hyde to murder him would not just be an ordinary crime, it would be a national scandal.</a:t>
            </a:r>
          </a:p>
          <a:p>
            <a:r>
              <a:rPr lang="en-GB" sz="1800" b="1" dirty="0">
                <a:highlight>
                  <a:srgbClr val="FFFF00"/>
                </a:highlight>
              </a:rPr>
              <a:t>Compare how people respond to Carew’s murder in response to what happened with the little girl that was trampled on earlier in the text.</a:t>
            </a:r>
          </a:p>
        </p:txBody>
      </p:sp>
    </p:spTree>
    <p:extLst>
      <p:ext uri="{BB962C8B-B14F-4D97-AF65-F5344CB8AC3E}">
        <p14:creationId xmlns:p14="http://schemas.microsoft.com/office/powerpoint/2010/main" val="189977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F011-0925-445C-BE34-A2A09BB1CF3B}"/>
              </a:ext>
            </a:extLst>
          </p:cNvPr>
          <p:cNvSpPr>
            <a:spLocks noGrp="1"/>
          </p:cNvSpPr>
          <p:nvPr>
            <p:ph type="title"/>
          </p:nvPr>
        </p:nvSpPr>
        <p:spPr>
          <a:xfrm>
            <a:off x="446102" y="640263"/>
            <a:ext cx="8164497" cy="13449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800" dirty="0"/>
              <a:t>Read from the beginning of the chapter up to “I think I can take you to his house”.</a:t>
            </a:r>
          </a:p>
        </p:txBody>
      </p:sp>
      <p:sp>
        <p:nvSpPr>
          <p:cNvPr id="3" name="Content Placeholder 2">
            <a:extLst>
              <a:ext uri="{FF2B5EF4-FFF2-40B4-BE49-F238E27FC236}">
                <a16:creationId xmlns:a16="http://schemas.microsoft.com/office/drawing/2014/main" id="{FECDB931-6478-4831-9921-F009DE6D9776}"/>
              </a:ext>
            </a:extLst>
          </p:cNvPr>
          <p:cNvSpPr>
            <a:spLocks noGrp="1"/>
          </p:cNvSpPr>
          <p:nvPr>
            <p:ph idx="1"/>
          </p:nvPr>
        </p:nvSpPr>
        <p:spPr>
          <a:xfrm>
            <a:off x="445581" y="2121763"/>
            <a:ext cx="6135841" cy="3773010"/>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sz="2400" dirty="0">
                <a:solidFill>
                  <a:srgbClr val="FF0000"/>
                </a:solidFill>
              </a:rPr>
              <a:t>Highlight all the words that suggest Sir Danvers Carew is a good and respected person in one colour.</a:t>
            </a:r>
          </a:p>
          <a:p>
            <a:pPr marL="0" indent="0">
              <a:buNone/>
            </a:pPr>
            <a:r>
              <a:rPr lang="en-GB" sz="2400" dirty="0">
                <a:solidFill>
                  <a:srgbClr val="FF0000"/>
                </a:solidFill>
              </a:rPr>
              <a:t>Highlight all the words that suggest Mr Hyde is evil, untrustworthy and savage </a:t>
            </a:r>
            <a:r>
              <a:rPr lang="en-GB" sz="2400" i="1" dirty="0">
                <a:solidFill>
                  <a:srgbClr val="FF0000"/>
                </a:solidFill>
              </a:rPr>
              <a:t>in a different colour</a:t>
            </a:r>
            <a:r>
              <a:rPr lang="en-GB" sz="2400" dirty="0">
                <a:solidFill>
                  <a:srgbClr val="FF0000"/>
                </a:solidFill>
              </a:rPr>
              <a:t>. </a:t>
            </a:r>
          </a:p>
          <a:p>
            <a:pPr marL="0" indent="0">
              <a:buNone/>
            </a:pPr>
            <a:r>
              <a:rPr lang="en-GB" sz="2400" dirty="0">
                <a:solidFill>
                  <a:schemeClr val="accent4">
                    <a:lumMod val="50000"/>
                  </a:schemeClr>
                </a:solidFill>
              </a:rPr>
              <a:t>Label the techniques the writer uses to build up a very positive image of Sir Danvers Carew and a very negative image of Hyde.</a:t>
            </a:r>
          </a:p>
          <a:p>
            <a:pPr marL="0" indent="0">
              <a:buNone/>
            </a:pPr>
            <a:r>
              <a:rPr lang="en-GB" sz="2400" dirty="0">
                <a:highlight>
                  <a:srgbClr val="00FFFF"/>
                </a:highlight>
              </a:rPr>
              <a:t>Evaluate how the writer is able to create such a contrast between the two characters in this extract. Refer to specific quotes and techniques in your detailed evaluation. </a:t>
            </a:r>
          </a:p>
        </p:txBody>
      </p:sp>
      <p:sp>
        <p:nvSpPr>
          <p:cNvPr id="4" name="TextBox 3">
            <a:extLst>
              <a:ext uri="{FF2B5EF4-FFF2-40B4-BE49-F238E27FC236}">
                <a16:creationId xmlns:a16="http://schemas.microsoft.com/office/drawing/2014/main" id="{58535260-CCC3-4BCB-989F-351102DE9395}"/>
              </a:ext>
            </a:extLst>
          </p:cNvPr>
          <p:cNvSpPr txBox="1"/>
          <p:nvPr/>
        </p:nvSpPr>
        <p:spPr>
          <a:xfrm>
            <a:off x="6705600" y="2121763"/>
            <a:ext cx="1904999" cy="3139321"/>
          </a:xfrm>
          <a:prstGeom prst="rect">
            <a:avLst/>
          </a:prstGeom>
          <a:solidFill>
            <a:schemeClr val="accent4">
              <a:lumMod val="20000"/>
              <a:lumOff val="80000"/>
            </a:schemeClr>
          </a:solidFill>
          <a:ln w="38100">
            <a:solidFill>
              <a:srgbClr val="002060"/>
            </a:solidFill>
          </a:ln>
          <a:effectLst>
            <a:outerShdw blurRad="50800" dist="12700" dir="2700000" algn="tl" rotWithShape="0">
              <a:prstClr val="black">
                <a:alpha val="40000"/>
              </a:prstClr>
            </a:outerShdw>
          </a:effectLst>
        </p:spPr>
        <p:txBody>
          <a:bodyPr wrap="square" rtlCol="0">
            <a:spAutoFit/>
          </a:bodyPr>
          <a:lstStyle/>
          <a:p>
            <a:r>
              <a:rPr lang="en-GB" b="1" dirty="0"/>
              <a:t>Techniques to look out for:</a:t>
            </a:r>
          </a:p>
          <a:p>
            <a:br>
              <a:rPr lang="en-GB" dirty="0"/>
            </a:br>
            <a:r>
              <a:rPr lang="en-GB" dirty="0"/>
              <a:t>Adjectives</a:t>
            </a:r>
          </a:p>
          <a:p>
            <a:r>
              <a:rPr lang="en-GB" dirty="0"/>
              <a:t>Pathetic fallacy</a:t>
            </a:r>
          </a:p>
          <a:p>
            <a:r>
              <a:rPr lang="en-GB" dirty="0"/>
              <a:t>Personification</a:t>
            </a:r>
          </a:p>
          <a:p>
            <a:r>
              <a:rPr lang="en-GB" dirty="0"/>
              <a:t>Metaphor</a:t>
            </a:r>
          </a:p>
          <a:p>
            <a:r>
              <a:rPr lang="en-GB" dirty="0"/>
              <a:t>Simile</a:t>
            </a:r>
          </a:p>
          <a:p>
            <a:r>
              <a:rPr lang="en-GB" dirty="0"/>
              <a:t>Verbs</a:t>
            </a:r>
          </a:p>
          <a:p>
            <a:r>
              <a:rPr lang="en-GB" dirty="0"/>
              <a:t>Adverbs</a:t>
            </a:r>
          </a:p>
          <a:p>
            <a:endParaRPr lang="en-GB" dirty="0"/>
          </a:p>
        </p:txBody>
      </p:sp>
      <p:pic>
        <p:nvPicPr>
          <p:cNvPr id="6" name="Picture 5" descr="A picture containing wheel, gear, metalware&#10;&#10;Description automatically generated">
            <a:extLst>
              <a:ext uri="{FF2B5EF4-FFF2-40B4-BE49-F238E27FC236}">
                <a16:creationId xmlns:a16="http://schemas.microsoft.com/office/drawing/2014/main" id="{B7BB7CBA-4DE2-4BEE-8C61-5E27C41C01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1422" y="4953000"/>
            <a:ext cx="2264227" cy="16981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17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AB829-D48A-4152-A88A-D67F138DE486}"/>
              </a:ext>
            </a:extLst>
          </p:cNvPr>
          <p:cNvSpPr/>
          <p:nvPr/>
        </p:nvSpPr>
        <p:spPr>
          <a:xfrm rot="16200000">
            <a:off x="1103287" y="-813339"/>
            <a:ext cx="6581018" cy="8207696"/>
          </a:xfrm>
          <a:prstGeom prst="rect">
            <a:avLst/>
          </a:prstGeom>
        </p:spPr>
        <p:txBody>
          <a:bodyPr wrap="square">
            <a:spAutoFit/>
          </a:bodyPr>
          <a:lstStyle/>
          <a:p>
            <a:pPr>
              <a:lnSpc>
                <a:spcPct val="150000"/>
              </a:lnSpc>
            </a:pPr>
            <a:r>
              <a:rPr lang="en-GB" sz="1050" b="1" dirty="0"/>
              <a:t>THE CAREW MURDER CASE</a:t>
            </a:r>
            <a:endParaRPr lang="en-GB" sz="900" b="1" dirty="0"/>
          </a:p>
          <a:p>
            <a:pPr>
              <a:lnSpc>
                <a:spcPct val="150000"/>
              </a:lnSpc>
            </a:pPr>
            <a:r>
              <a:rPr lang="en-GB" sz="900" dirty="0"/>
              <a:t>Nearly a year later, in the month of October, 18—, London was startled by a crime of singular ferocity and rendered all the more notable by the high position of the victim. The details were few and startling. A maid servant living alone in a house not far from the river, had gone upstairs to bed about eleven. Although a fog rolled over the city in the small hours, the early part of the night was cloudless, and the lane, which the maid’s window overlooked, was brilliantly lit by the full moon. It seems she was romantically given, for she sat down upon her box, which stood immediately under the window, and fell into a dream of musing. Never (she used to say, with streaming tears, when she narrated that experience), never had she felt more at peace with all men or thought more kindly of the world. And as she so sat she became aware of an aged beautiful gentleman with white hair, drawing near along the lane; and advancing to meet him, another and very small gentleman, to whom at first she paid less attention. When they had come within speech (which was just under the maid’s eyes) the older man bowed and accosted the other with a very pretty manner of politeness. It did not seem as if the subject of his address were of great importance; indeed, from his pointing, it sometimes appeared as if he were only inquiring his way; but the moon shone on his face as he spoke, and the girl was pleased to watch it, it seemed to breathe such an innocent and old-world kindness of disposition, yet with something high too, as of a well-founded self-content. Presently her eye wandered to the other, and she was surprised to recognise in him a certain Mr. Hyde, who had once visited her master and for whom she had conceived a dislike. He had in his hand a heavy cane, with which he was trifling; but he answered never a word, and seemed to listen with an ill-contained impatience. And then all of a sudden he broke out in a great flame of anger, stamping with his foot, brandishing the cane, and carrying on (as the maid described it) like a madman. The old gentleman took a step back, with the air of one very much surprised and a trifle hurt; and at that Mr. Hyde broke out of all bounds and clubbed him to the earth. And next moment, with ape-like fury, he was trampling his victim under foot and hailing down a storm of blows, under which the bones were audibly shattered and the body jumped upon the roadway. At the horror of these sights and sounds, the maid fainted. </a:t>
            </a:r>
          </a:p>
          <a:p>
            <a:pPr>
              <a:lnSpc>
                <a:spcPct val="150000"/>
              </a:lnSpc>
            </a:pPr>
            <a:r>
              <a:rPr lang="en-GB" sz="900" dirty="0"/>
              <a:t>It was two o’clock when she came to herself and called for the police. The murderer was gone long ago; but there lay his victim in the middle of the lane, incredibly mangled. The stick with which the deed had been done, although it was of some rare and very tough and heavy wood, had broken in the middle under the stress of this insensate cruelty; and one splintered half had rolled in the neighbouring gutter—the other, without doubt, had been carried away by the murderer. A purse and gold watch were found upon the victim: but no cards or papers, except a sealed and stamped envelope, which he had been probably carrying to the post, and which bore the name and address of Mr. Utterson. </a:t>
            </a:r>
          </a:p>
          <a:p>
            <a:pPr>
              <a:lnSpc>
                <a:spcPct val="150000"/>
              </a:lnSpc>
            </a:pPr>
            <a:r>
              <a:rPr lang="en-GB" sz="900" dirty="0"/>
              <a:t>This was brought to the lawyer the next morning, before he was out of bed; and he had no sooner seen it and been told the circumstances, than he shot out a solemn lip. “I shall say nothing till I have seen the body,” said he; “this may be very serious. Have the kindness to wait while I dress.” And with the same grave countenance he hurried through his breakfast and drove to the police station, whither the body had been carried. As soon as he came into the cell, he nodded. </a:t>
            </a:r>
          </a:p>
          <a:p>
            <a:pPr>
              <a:lnSpc>
                <a:spcPct val="150000"/>
              </a:lnSpc>
            </a:pPr>
            <a:r>
              <a:rPr lang="en-GB" sz="900" dirty="0"/>
              <a:t>“Yes,” said he, “I recognise him. I am sorry to say that this is Sir Danvers Carew.” </a:t>
            </a:r>
          </a:p>
          <a:p>
            <a:pPr>
              <a:lnSpc>
                <a:spcPct val="150000"/>
              </a:lnSpc>
            </a:pPr>
            <a:r>
              <a:rPr lang="en-GB" sz="900" dirty="0"/>
              <a:t>“Good God, sir,” exclaimed the officer, “is it possible?” And the next moment his eye lighted up with professional ambition. “This will make a deal of noise,” he said. “And perhaps you can help us to the man.” And he briefly narrated what the maid had seen, and showed the broken stick. </a:t>
            </a:r>
          </a:p>
          <a:p>
            <a:pPr>
              <a:lnSpc>
                <a:spcPct val="150000"/>
              </a:lnSpc>
            </a:pPr>
            <a:r>
              <a:rPr lang="en-GB" sz="900" dirty="0"/>
              <a:t>Mr. Utterson had already quailed at the name of Hyde; but when the stick was laid before him, he could doubt no longer; broken and battered as it was, he recognised it for one that he had himself presented many years before to Henry Jekyll. </a:t>
            </a:r>
          </a:p>
          <a:p>
            <a:pPr>
              <a:lnSpc>
                <a:spcPct val="150000"/>
              </a:lnSpc>
            </a:pPr>
            <a:r>
              <a:rPr lang="en-GB" sz="900" dirty="0"/>
              <a:t>“Is this Mr. Hyde a person of small stature?” he inquired. </a:t>
            </a:r>
          </a:p>
          <a:p>
            <a:pPr>
              <a:lnSpc>
                <a:spcPct val="150000"/>
              </a:lnSpc>
            </a:pPr>
            <a:r>
              <a:rPr lang="en-GB" sz="900" dirty="0"/>
              <a:t>“Particularly small and particularly wicked-looking, is what the maid calls him,” said the officer. </a:t>
            </a:r>
          </a:p>
          <a:p>
            <a:pPr>
              <a:lnSpc>
                <a:spcPct val="150000"/>
              </a:lnSpc>
            </a:pPr>
            <a:r>
              <a:rPr lang="en-GB" sz="900" dirty="0"/>
              <a:t>Mr. Utterson reflected; and then, raising his head, “If you will come with me in my cab,” he said, “I think I can take you to his house.” </a:t>
            </a:r>
          </a:p>
        </p:txBody>
      </p:sp>
    </p:spTree>
    <p:extLst>
      <p:ext uri="{BB962C8B-B14F-4D97-AF65-F5344CB8AC3E}">
        <p14:creationId xmlns:p14="http://schemas.microsoft.com/office/powerpoint/2010/main" val="202460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35D29-A656-4803-91AF-03B4C442A09B}"/>
              </a:ext>
            </a:extLst>
          </p:cNvPr>
          <p:cNvSpPr/>
          <p:nvPr/>
        </p:nvSpPr>
        <p:spPr>
          <a:xfrm>
            <a:off x="2286000" y="474345"/>
            <a:ext cx="4572000" cy="59093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lvl="0"/>
            <a:r>
              <a:rPr lang="en-GB" dirty="0"/>
              <a:t>Never (she used to say, with streaming tears, when she narrated that experience), </a:t>
            </a:r>
            <a:r>
              <a:rPr lang="en-GB" dirty="0">
                <a:highlight>
                  <a:srgbClr val="00FFFF"/>
                </a:highlight>
              </a:rPr>
              <a:t>never had she felt more at peace with all men or thought more kindly of the world</a:t>
            </a:r>
            <a:r>
              <a:rPr lang="en-GB" dirty="0"/>
              <a:t>. And as she so sat she became aware of an aged </a:t>
            </a:r>
            <a:r>
              <a:rPr lang="en-GB" dirty="0">
                <a:highlight>
                  <a:srgbClr val="FF00FF"/>
                </a:highlight>
              </a:rPr>
              <a:t>beautiful</a:t>
            </a:r>
            <a:r>
              <a:rPr lang="en-GB" dirty="0"/>
              <a:t> gentleman with white hair, drawing near along the lane; and advancing to meet him, another and very small gentleman, to whom at first she paid less attention. When they had come within speech (which was just under the maid’s eyes) the older man bowed and accosted the other with </a:t>
            </a:r>
            <a:r>
              <a:rPr lang="en-GB" dirty="0">
                <a:highlight>
                  <a:srgbClr val="FFFF00"/>
                </a:highlight>
              </a:rPr>
              <a:t>a very pretty manner of politeness</a:t>
            </a:r>
            <a:r>
              <a:rPr lang="en-GB" dirty="0"/>
              <a:t>. It did not seem as if the subject of his address were of great importance; indeed, from his pointing, it sometimes appeared as if he were only inquiring his way; but the moon shone on his face as he spoke, and the girl was pleased to watch it, it seemed to </a:t>
            </a:r>
            <a:r>
              <a:rPr lang="en-GB" dirty="0">
                <a:highlight>
                  <a:srgbClr val="00FF00"/>
                </a:highlight>
              </a:rPr>
              <a:t>breathe such an innocent and old-world kindness of disposition</a:t>
            </a:r>
            <a:r>
              <a:rPr lang="en-GB" dirty="0"/>
              <a:t>, yet with something high too, as of a well-founded self-content.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1A215B4-E471-4FCE-83C4-B043F15A269C}"/>
              </a:ext>
            </a:extLst>
          </p:cNvPr>
          <p:cNvSpPr txBox="1"/>
          <p:nvPr/>
        </p:nvSpPr>
        <p:spPr>
          <a:xfrm>
            <a:off x="191911" y="474345"/>
            <a:ext cx="1998133" cy="5632311"/>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The maid is content and happy at this point and seems to </a:t>
            </a:r>
            <a:r>
              <a:rPr lang="en-GB" dirty="0">
                <a:highlight>
                  <a:srgbClr val="00FFFF"/>
                </a:highlight>
              </a:rPr>
              <a:t>find a kind of harmony</a:t>
            </a:r>
            <a:r>
              <a:rPr lang="en-GB" dirty="0"/>
              <a:t>. This helps to create an atmosphere of peace and prosperity around Sir Danvers Carew, </a:t>
            </a:r>
            <a:r>
              <a:rPr lang="en-GB" dirty="0">
                <a:highlight>
                  <a:srgbClr val="FF00FF"/>
                </a:highlight>
              </a:rPr>
              <a:t>who is described as ‘beautiful’.</a:t>
            </a:r>
          </a:p>
          <a:p>
            <a:endParaRPr lang="en-GB" dirty="0"/>
          </a:p>
          <a:p>
            <a:r>
              <a:rPr lang="en-GB" dirty="0"/>
              <a:t>This man is associated with </a:t>
            </a:r>
            <a:r>
              <a:rPr lang="en-GB" dirty="0">
                <a:highlight>
                  <a:srgbClr val="FFFF00"/>
                </a:highlight>
              </a:rPr>
              <a:t>“a very pretty manner of politeness.” He is respectful, respected, kind and polite.</a:t>
            </a:r>
          </a:p>
        </p:txBody>
      </p:sp>
      <p:sp>
        <p:nvSpPr>
          <p:cNvPr id="5" name="TextBox 4">
            <a:extLst>
              <a:ext uri="{FF2B5EF4-FFF2-40B4-BE49-F238E27FC236}">
                <a16:creationId xmlns:a16="http://schemas.microsoft.com/office/drawing/2014/main" id="{ED136509-67C4-4AA2-AC84-936312A27BBB}"/>
              </a:ext>
            </a:extLst>
          </p:cNvPr>
          <p:cNvSpPr txBox="1"/>
          <p:nvPr/>
        </p:nvSpPr>
        <p:spPr>
          <a:xfrm>
            <a:off x="6953956" y="474344"/>
            <a:ext cx="1998133" cy="535531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As he speaks, Carew’s face, we are told can </a:t>
            </a:r>
            <a:r>
              <a:rPr lang="en-GB" dirty="0">
                <a:highlight>
                  <a:srgbClr val="00FF00"/>
                </a:highlight>
              </a:rPr>
              <a:t>“breathe such an innocent and old-world kindness of disposition, yet with something high too”. </a:t>
            </a:r>
            <a:r>
              <a:rPr lang="en-GB" dirty="0"/>
              <a:t>The moonlight shining on his face and the use of personification to describe his face help to build up an atmosphere of warmth, contentment and peace.</a:t>
            </a:r>
            <a:endParaRPr lang="en-GB" dirty="0">
              <a:highlight>
                <a:srgbClr val="FFFF00"/>
              </a:highlight>
            </a:endParaRPr>
          </a:p>
        </p:txBody>
      </p:sp>
      <p:pic>
        <p:nvPicPr>
          <p:cNvPr id="8" name="Picture 7" descr="A picture containing tree, outdoor, flock&#10;&#10;Description automatically generated">
            <a:extLst>
              <a:ext uri="{FF2B5EF4-FFF2-40B4-BE49-F238E27FC236}">
                <a16:creationId xmlns:a16="http://schemas.microsoft.com/office/drawing/2014/main" id="{22388107-0C4A-46B8-A80F-A03F33202289}"/>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r="58806"/>
          <a:stretch/>
        </p:blipFill>
        <p:spPr>
          <a:xfrm>
            <a:off x="1803953" y="5312229"/>
            <a:ext cx="482047" cy="1545771"/>
          </a:xfrm>
          <a:prstGeom prst="rect">
            <a:avLst/>
          </a:prstGeom>
        </p:spPr>
      </p:pic>
    </p:spTree>
    <p:extLst>
      <p:ext uri="{BB962C8B-B14F-4D97-AF65-F5344CB8AC3E}">
        <p14:creationId xmlns:p14="http://schemas.microsoft.com/office/powerpoint/2010/main" val="218943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35D29-A656-4803-91AF-03B4C442A09B}"/>
              </a:ext>
            </a:extLst>
          </p:cNvPr>
          <p:cNvSpPr/>
          <p:nvPr/>
        </p:nvSpPr>
        <p:spPr>
          <a:xfrm>
            <a:off x="2286000" y="474345"/>
            <a:ext cx="4572000" cy="5909310"/>
          </a:xfrm>
          <a:prstGeom prst="rect">
            <a:avLst/>
          </a:prstGeom>
          <a:solidFill>
            <a:schemeClr val="bg1"/>
          </a:solidFill>
          <a:ln w="38100">
            <a:solidFill>
              <a:srgbClr val="7030A0"/>
            </a:solidFill>
          </a:ln>
        </p:spPr>
        <p:txBody>
          <a:bodyPr>
            <a:spAutoFit/>
          </a:bodyPr>
          <a:lstStyle/>
          <a:p>
            <a:r>
              <a:rPr lang="en-GB" dirty="0"/>
              <a:t>Presently her eye wandered to the other, and she was surprised to recognise in him a certain Mr. Hyde, who had once visited her master and </a:t>
            </a:r>
            <a:r>
              <a:rPr lang="en-GB" dirty="0">
                <a:highlight>
                  <a:srgbClr val="C0C0C0"/>
                </a:highlight>
              </a:rPr>
              <a:t>for whom she had conceived a dislike</a:t>
            </a:r>
            <a:r>
              <a:rPr lang="en-GB" dirty="0"/>
              <a:t>. He had in his hand a </a:t>
            </a:r>
            <a:r>
              <a:rPr lang="en-GB" dirty="0">
                <a:highlight>
                  <a:srgbClr val="00FFFF"/>
                </a:highlight>
              </a:rPr>
              <a:t>heavy </a:t>
            </a:r>
            <a:r>
              <a:rPr lang="en-GB" dirty="0"/>
              <a:t>cane, with which he was trifling; but he answered never a word, and seemed to </a:t>
            </a:r>
            <a:r>
              <a:rPr lang="en-GB" dirty="0">
                <a:highlight>
                  <a:srgbClr val="FFFF00"/>
                </a:highlight>
              </a:rPr>
              <a:t>listen with an ill-contained impatience</a:t>
            </a:r>
            <a:r>
              <a:rPr lang="en-GB" dirty="0"/>
              <a:t>. And then all of a sudden he broke out in </a:t>
            </a:r>
            <a:r>
              <a:rPr lang="en-GB" dirty="0">
                <a:highlight>
                  <a:srgbClr val="FF00FF"/>
                </a:highlight>
              </a:rPr>
              <a:t>a great flame of anger</a:t>
            </a:r>
            <a:r>
              <a:rPr lang="en-GB" dirty="0"/>
              <a:t>, </a:t>
            </a:r>
            <a:r>
              <a:rPr lang="en-GB" dirty="0">
                <a:highlight>
                  <a:srgbClr val="00FF00"/>
                </a:highlight>
              </a:rPr>
              <a:t>stamping</a:t>
            </a:r>
            <a:r>
              <a:rPr lang="en-GB" dirty="0"/>
              <a:t> with his foot, </a:t>
            </a:r>
            <a:r>
              <a:rPr lang="en-GB" dirty="0">
                <a:highlight>
                  <a:srgbClr val="00FF00"/>
                </a:highlight>
              </a:rPr>
              <a:t>brandishing</a:t>
            </a:r>
            <a:r>
              <a:rPr lang="en-GB" dirty="0"/>
              <a:t> the cane, and carrying on (as the maid described it) </a:t>
            </a:r>
            <a:r>
              <a:rPr lang="en-GB" dirty="0">
                <a:highlight>
                  <a:srgbClr val="808080"/>
                </a:highlight>
              </a:rPr>
              <a:t>like a madman</a:t>
            </a:r>
            <a:r>
              <a:rPr lang="en-GB" dirty="0"/>
              <a:t>. The old gentleman took a step back, with the air of one very much surprised and a trifle hurt; and at that Mr. Hyde broke out of all bounds and </a:t>
            </a:r>
            <a:r>
              <a:rPr lang="en-GB" dirty="0">
                <a:highlight>
                  <a:srgbClr val="00FF00"/>
                </a:highlight>
              </a:rPr>
              <a:t>clubbed</a:t>
            </a:r>
            <a:r>
              <a:rPr lang="en-GB" dirty="0"/>
              <a:t> him to the earth. And next moment, with </a:t>
            </a:r>
            <a:r>
              <a:rPr lang="en-GB" dirty="0">
                <a:solidFill>
                  <a:schemeClr val="bg1"/>
                </a:solidFill>
                <a:highlight>
                  <a:srgbClr val="800080"/>
                </a:highlight>
              </a:rPr>
              <a:t>ape-like fury</a:t>
            </a:r>
            <a:r>
              <a:rPr lang="en-GB" dirty="0"/>
              <a:t>, he was </a:t>
            </a:r>
            <a:r>
              <a:rPr lang="en-GB" dirty="0">
                <a:highlight>
                  <a:srgbClr val="00FF00"/>
                </a:highlight>
              </a:rPr>
              <a:t>trampling</a:t>
            </a:r>
            <a:r>
              <a:rPr lang="en-GB" dirty="0"/>
              <a:t> his victim under foot and </a:t>
            </a:r>
            <a:r>
              <a:rPr lang="en-GB" dirty="0">
                <a:highlight>
                  <a:srgbClr val="00FF00"/>
                </a:highlight>
              </a:rPr>
              <a:t>hailing</a:t>
            </a:r>
            <a:r>
              <a:rPr lang="en-GB" dirty="0"/>
              <a:t> down a storm of blows, under which the bones were audibly shattered and the body </a:t>
            </a:r>
            <a:r>
              <a:rPr lang="en-GB" dirty="0">
                <a:highlight>
                  <a:srgbClr val="00FF00"/>
                </a:highlight>
              </a:rPr>
              <a:t>jumped </a:t>
            </a:r>
            <a:r>
              <a:rPr lang="en-GB" dirty="0"/>
              <a:t>upon the roadway. At the horror of these sights and sounds, the maid fainted. </a:t>
            </a:r>
          </a:p>
        </p:txBody>
      </p:sp>
      <p:sp>
        <p:nvSpPr>
          <p:cNvPr id="5" name="TextBox 4">
            <a:extLst>
              <a:ext uri="{FF2B5EF4-FFF2-40B4-BE49-F238E27FC236}">
                <a16:creationId xmlns:a16="http://schemas.microsoft.com/office/drawing/2014/main" id="{1C24E0E7-CC79-467E-8E5A-F45869D6808F}"/>
              </a:ext>
            </a:extLst>
          </p:cNvPr>
          <p:cNvSpPr txBox="1"/>
          <p:nvPr/>
        </p:nvSpPr>
        <p:spPr>
          <a:xfrm>
            <a:off x="191911" y="474345"/>
            <a:ext cx="1998133" cy="5909310"/>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The maid is content moves on to describing Hyde. Notice the contrast in how she describes him: </a:t>
            </a:r>
            <a:r>
              <a:rPr lang="en-GB" dirty="0">
                <a:highlight>
                  <a:srgbClr val="C0C0C0"/>
                </a:highlight>
              </a:rPr>
              <a:t>She instantly dislikes him.</a:t>
            </a:r>
          </a:p>
          <a:p>
            <a:endParaRPr lang="en-GB" dirty="0"/>
          </a:p>
          <a:p>
            <a:r>
              <a:rPr lang="en-GB" dirty="0"/>
              <a:t>Additionally, look at how the maid thinks of Hyde’s appearance: </a:t>
            </a:r>
            <a:r>
              <a:rPr lang="en-GB" dirty="0">
                <a:highlight>
                  <a:srgbClr val="00FFFF"/>
                </a:highlight>
              </a:rPr>
              <a:t>“heavy”</a:t>
            </a:r>
            <a:r>
              <a:rPr lang="en-GB" dirty="0"/>
              <a:t>, he listens </a:t>
            </a:r>
            <a:r>
              <a:rPr lang="en-GB" dirty="0">
                <a:highlight>
                  <a:srgbClr val="FFFF00"/>
                </a:highlight>
              </a:rPr>
              <a:t>“with an ill-contained peace”. </a:t>
            </a:r>
            <a:r>
              <a:rPr lang="en-GB" dirty="0"/>
              <a:t>Hyde is the antithesis of the peaceful, patient and respectful Carew.</a:t>
            </a:r>
          </a:p>
        </p:txBody>
      </p:sp>
      <p:sp>
        <p:nvSpPr>
          <p:cNvPr id="6" name="TextBox 5">
            <a:extLst>
              <a:ext uri="{FF2B5EF4-FFF2-40B4-BE49-F238E27FC236}">
                <a16:creationId xmlns:a16="http://schemas.microsoft.com/office/drawing/2014/main" id="{836817E7-146E-460A-9BF1-35B52C57E832}"/>
              </a:ext>
            </a:extLst>
          </p:cNvPr>
          <p:cNvSpPr txBox="1"/>
          <p:nvPr/>
        </p:nvSpPr>
        <p:spPr>
          <a:xfrm>
            <a:off x="6953956" y="474344"/>
            <a:ext cx="1998133" cy="5509200"/>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600" dirty="0">
                <a:highlight>
                  <a:srgbClr val="FF00FF"/>
                </a:highlight>
              </a:rPr>
              <a:t>Using the metaphor “a great flame of anger”, </a:t>
            </a:r>
            <a:r>
              <a:rPr lang="en-GB" sz="1600" dirty="0"/>
              <a:t>the maid sees Hyde’s violence in full flow. Verbs like </a:t>
            </a:r>
            <a:r>
              <a:rPr lang="en-GB" sz="1600" dirty="0">
                <a:highlight>
                  <a:srgbClr val="00FF00"/>
                </a:highlight>
              </a:rPr>
              <a:t>“stamping”, “brandishing”, “clubbed”, “trampling”, “hailing”, “jumped” </a:t>
            </a:r>
            <a:r>
              <a:rPr lang="en-GB" sz="1600" dirty="0"/>
              <a:t>all help to accentuate and emphasise Hyde’s violent actions.</a:t>
            </a:r>
          </a:p>
          <a:p>
            <a:endParaRPr lang="en-GB" sz="1600" dirty="0"/>
          </a:p>
          <a:p>
            <a:r>
              <a:rPr lang="en-GB" sz="1600" dirty="0"/>
              <a:t>Moreover, Hyde’s actions are described as “</a:t>
            </a:r>
            <a:r>
              <a:rPr lang="en-GB" sz="1600" dirty="0">
                <a:solidFill>
                  <a:schemeClr val="bg1"/>
                </a:solidFill>
                <a:highlight>
                  <a:srgbClr val="800080"/>
                </a:highlight>
              </a:rPr>
              <a:t>ape-like</a:t>
            </a:r>
            <a:r>
              <a:rPr lang="en-GB" sz="1600" dirty="0"/>
              <a:t>” (another Darwin allusion) and the use </a:t>
            </a:r>
            <a:r>
              <a:rPr lang="en-GB" sz="1600" dirty="0">
                <a:highlight>
                  <a:srgbClr val="808080"/>
                </a:highlight>
              </a:rPr>
              <a:t>“like a madman</a:t>
            </a:r>
            <a:r>
              <a:rPr lang="en-GB" sz="1600" dirty="0"/>
              <a:t>” again helps to illustrate his crazed behaviour. </a:t>
            </a:r>
          </a:p>
        </p:txBody>
      </p:sp>
      <p:pic>
        <p:nvPicPr>
          <p:cNvPr id="7" name="Picture 6" descr="A close up of a logo&#10;&#10;Description automatically generated">
            <a:extLst>
              <a:ext uri="{FF2B5EF4-FFF2-40B4-BE49-F238E27FC236}">
                <a16:creationId xmlns:a16="http://schemas.microsoft.com/office/drawing/2014/main" id="{5628472F-6391-42D1-8EA4-EBF9F7952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058" y="5640577"/>
            <a:ext cx="856000" cy="1217423"/>
          </a:xfrm>
          <a:prstGeom prst="rect">
            <a:avLst/>
          </a:prstGeom>
        </p:spPr>
      </p:pic>
    </p:spTree>
    <p:extLst>
      <p:ext uri="{BB962C8B-B14F-4D97-AF65-F5344CB8AC3E}">
        <p14:creationId xmlns:p14="http://schemas.microsoft.com/office/powerpoint/2010/main" val="188502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File:Foggy Street (6863854877).jpg">
            <a:extLst>
              <a:ext uri="{FF2B5EF4-FFF2-40B4-BE49-F238E27FC236}">
                <a16:creationId xmlns:a16="http://schemas.microsoft.com/office/drawing/2014/main" id="{20C2503F-F24C-47E4-94AF-36C5566613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30"/>
          <a:stretch/>
        </p:blipFill>
        <p:spPr bwMode="auto">
          <a:xfrm>
            <a:off x="5667306" y="10"/>
            <a:ext cx="347669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484539-4079-4171-93E7-4DBC26765324}"/>
              </a:ext>
            </a:extLst>
          </p:cNvPr>
          <p:cNvSpPr>
            <a:spLocks noGrp="1"/>
          </p:cNvSpPr>
          <p:nvPr>
            <p:ph type="title"/>
          </p:nvPr>
        </p:nvSpPr>
        <p:spPr>
          <a:xfrm>
            <a:off x="486696" y="629266"/>
            <a:ext cx="4939869" cy="1676603"/>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600" dirty="0"/>
              <a:t>As we read the rest of the chapter, think about the following questions:</a:t>
            </a:r>
          </a:p>
        </p:txBody>
      </p:sp>
      <p:sp>
        <p:nvSpPr>
          <p:cNvPr id="3" name="Content Placeholder 2">
            <a:extLst>
              <a:ext uri="{FF2B5EF4-FFF2-40B4-BE49-F238E27FC236}">
                <a16:creationId xmlns:a16="http://schemas.microsoft.com/office/drawing/2014/main" id="{CEC4403C-BB27-4CF1-95C1-48AA28930064}"/>
              </a:ext>
            </a:extLst>
          </p:cNvPr>
          <p:cNvSpPr>
            <a:spLocks noGrp="1"/>
          </p:cNvSpPr>
          <p:nvPr>
            <p:ph idx="1"/>
          </p:nvPr>
        </p:nvSpPr>
        <p:spPr>
          <a:xfrm>
            <a:off x="486697" y="2438400"/>
            <a:ext cx="4939867" cy="378541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sz="2100" dirty="0">
                <a:solidFill>
                  <a:srgbClr val="7030A0"/>
                </a:solidFill>
              </a:rPr>
              <a:t>1) Why does the writer make the streets so foggy as the police officer and Utterson head towards Hyde’s residence?</a:t>
            </a:r>
          </a:p>
          <a:p>
            <a:pPr marL="0" indent="0">
              <a:buNone/>
            </a:pPr>
            <a:r>
              <a:rPr lang="en-GB" sz="2100" dirty="0">
                <a:solidFill>
                  <a:srgbClr val="7030A0"/>
                </a:solidFill>
              </a:rPr>
              <a:t>2) Think about the way the writer describes Hyde’s residence. What kind of shops do we find there and what kind of people?</a:t>
            </a:r>
          </a:p>
          <a:p>
            <a:pPr marL="0" indent="0">
              <a:buNone/>
            </a:pPr>
            <a:r>
              <a:rPr lang="en-GB" sz="2100" dirty="0">
                <a:solidFill>
                  <a:srgbClr val="7030A0"/>
                </a:solidFill>
              </a:rPr>
              <a:t>3) How are Hyde’s rooms decorated? Why are they like this?</a:t>
            </a:r>
          </a:p>
          <a:p>
            <a:pPr marL="0" indent="0">
              <a:buNone/>
            </a:pPr>
            <a:r>
              <a:rPr lang="en-GB" sz="2100" dirty="0">
                <a:solidFill>
                  <a:srgbClr val="7030A0"/>
                </a:solidFill>
              </a:rPr>
              <a:t>4) How does the description of these settings reflect the gothic literature conventions? How does Stevenson use setting to ‘conceal’?</a:t>
            </a:r>
          </a:p>
        </p:txBody>
      </p:sp>
    </p:spTree>
    <p:extLst>
      <p:ext uri="{BB962C8B-B14F-4D97-AF65-F5344CB8AC3E}">
        <p14:creationId xmlns:p14="http://schemas.microsoft.com/office/powerpoint/2010/main" val="2102512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TotalTime>
  <Words>2056</Words>
  <Application>Microsoft Office PowerPoint</Application>
  <PresentationFormat>On-screen Show (4:3)</PresentationFormat>
  <Paragraphs>53</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Chapter 4: Sir Danvers Carew</vt:lpstr>
      <vt:lpstr>Sir Danvers Carew is murdered by Hyde!</vt:lpstr>
      <vt:lpstr>Read from the beginning of the chapter up to “I think I can take you to his house”.</vt:lpstr>
      <vt:lpstr>PowerPoint Presentation</vt:lpstr>
      <vt:lpstr>PowerPoint Presentation</vt:lpstr>
      <vt:lpstr>PowerPoint Presentation</vt:lpstr>
      <vt:lpstr>As we read the rest of the chapter, think about the following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Sir Danver Carews</dc:title>
  <dc:creator>P Wassell</dc:creator>
  <cp:lastModifiedBy>Partridge, Carmen</cp:lastModifiedBy>
  <cp:revision>28</cp:revision>
  <dcterms:created xsi:type="dcterms:W3CDTF">2018-02-22T19:23:41Z</dcterms:created>
  <dcterms:modified xsi:type="dcterms:W3CDTF">2022-02-28T05:26:41Z</dcterms:modified>
</cp:coreProperties>
</file>