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2DFF4-A5F8-4630-97F5-C85172C38232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2142-B406-4FB3-BDB6-4A1D08CC24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03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083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11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725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4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24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86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62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48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92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74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3EB37-2F6E-450C-A2EC-F898648BABF8}" type="datetimeFigureOut">
              <a:rPr lang="en-AU" smtClean="0"/>
              <a:t>3/03/2017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C4C9-12E0-4013-AAD6-F184D68238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53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b="1" dirty="0" smtClean="0">
                <a:latin typeface="High Tower Text" panose="02040502050506030303" pitchFamily="18" charset="0"/>
              </a:rPr>
              <a:t>Exposure</a:t>
            </a:r>
            <a:endParaRPr lang="en-AU" sz="8800" b="1" dirty="0">
              <a:latin typeface="High Tower Text" panose="020405020505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335699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latin typeface="High Tower Text" panose="02040502050506030303" pitchFamily="18" charset="0"/>
              </a:rPr>
              <a:t>Wilfred Owen</a:t>
            </a:r>
            <a:endParaRPr lang="en-AU" sz="36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7603" y="1700808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Our brains ache, in the merciless iced east winds that knife us . . . </a:t>
            </a:r>
          </a:p>
          <a:p>
            <a:r>
              <a:rPr lang="en-AU" dirty="0"/>
              <a:t>Wearied we keep awake because the night is silent . . . </a:t>
            </a:r>
          </a:p>
          <a:p>
            <a:r>
              <a:rPr lang="en-AU" dirty="0"/>
              <a:t>Low drooping flares confuse our memory of the salient . . . </a:t>
            </a:r>
          </a:p>
          <a:p>
            <a:r>
              <a:rPr lang="en-AU" dirty="0"/>
              <a:t>Worried by silence, sentries whisper, curious, nervous, </a:t>
            </a:r>
          </a:p>
          <a:p>
            <a:r>
              <a:rPr lang="en-AU" dirty="0"/>
              <a:t>       But nothing happens. 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Watching, we hear the mad gusts tugging on the wire, </a:t>
            </a:r>
          </a:p>
          <a:p>
            <a:r>
              <a:rPr lang="en-AU" dirty="0"/>
              <a:t>Like twitching agonies of men among its brambles. </a:t>
            </a:r>
          </a:p>
          <a:p>
            <a:r>
              <a:rPr lang="en-AU" dirty="0"/>
              <a:t>Northward, incessantly, the flickering gunnery rumbles, </a:t>
            </a:r>
          </a:p>
          <a:p>
            <a:r>
              <a:rPr lang="en-AU" dirty="0"/>
              <a:t>Far off, like a dull rumour of some other war. </a:t>
            </a:r>
          </a:p>
          <a:p>
            <a:r>
              <a:rPr lang="en-AU" dirty="0"/>
              <a:t>       What are we doing here?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19872" y="1988840"/>
            <a:ext cx="23042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67744" y="1268760"/>
            <a:ext cx="2304256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463" y="530096"/>
            <a:ext cx="1872208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Personification, describes how brutal the weather was</a:t>
            </a:r>
            <a:endParaRPr lang="en-AU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55976" y="1996480"/>
            <a:ext cx="2592288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8024" y="1124744"/>
            <a:ext cx="1728192" cy="576064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87824" y="332656"/>
            <a:ext cx="2520280" cy="73866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Metaphor describes how it is the weather that is harming / killing the soldiers.</a:t>
            </a:r>
            <a:endParaRPr lang="en-AU" sz="1400" dirty="0"/>
          </a:p>
        </p:txBody>
      </p:sp>
      <p:sp>
        <p:nvSpPr>
          <p:cNvPr id="16" name="Oval 15"/>
          <p:cNvSpPr/>
          <p:nvPr/>
        </p:nvSpPr>
        <p:spPr>
          <a:xfrm>
            <a:off x="6948264" y="1772816"/>
            <a:ext cx="360040" cy="36004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7203437" y="1248814"/>
            <a:ext cx="288032" cy="43204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72200" y="386080"/>
            <a:ext cx="2448272" cy="73866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Ellipsis causes the reader to stop, and to read this first stanza slowly.</a:t>
            </a:r>
            <a:endParaRPr lang="en-AU" sz="1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59632" y="2276872"/>
            <a:ext cx="1041039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78833" y="2807770"/>
            <a:ext cx="1473087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97343" y="1996480"/>
            <a:ext cx="260260" cy="13637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7504" y="1331476"/>
            <a:ext cx="1512168" cy="7386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Alliteration is soft, adds to sleepy tone.</a:t>
            </a:r>
            <a:endParaRPr lang="en-AU" sz="1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94657" y="2142997"/>
            <a:ext cx="1506014" cy="49391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979099" y="2029914"/>
            <a:ext cx="360040" cy="36004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 flipH="1" flipV="1">
            <a:off x="6339138" y="2285256"/>
            <a:ext cx="465109" cy="35165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4" name="Straight Connector 33"/>
          <p:cNvCxnSpPr/>
          <p:nvPr/>
        </p:nvCxnSpPr>
        <p:spPr>
          <a:xfrm>
            <a:off x="1259632" y="2564904"/>
            <a:ext cx="1855744" cy="0"/>
          </a:xfrm>
          <a:prstGeom prst="line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63588" y="2461085"/>
            <a:ext cx="294015" cy="6760"/>
          </a:xfrm>
          <a:prstGeom prst="line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7504" y="2125873"/>
            <a:ext cx="789839" cy="954107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Imagery of far away battle</a:t>
            </a:r>
            <a:endParaRPr lang="en-AU" sz="1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547664" y="3068960"/>
            <a:ext cx="2016224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07904" y="2996952"/>
            <a:ext cx="2160240" cy="7200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949077" y="2807770"/>
            <a:ext cx="2193302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Highlights the sense of futility of war.</a:t>
            </a:r>
            <a:endParaRPr lang="en-AU" sz="14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1259632" y="3933056"/>
            <a:ext cx="1224136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63588" y="2142997"/>
            <a:ext cx="1157627" cy="151495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115376" y="3933056"/>
            <a:ext cx="311280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2401" y="3408968"/>
            <a:ext cx="2242446" cy="2930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0" y="3079980"/>
            <a:ext cx="161967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 makes the wind the enemy. Also metaphor.</a:t>
            </a:r>
            <a:endParaRPr lang="en-AU" sz="14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1259632" y="4221088"/>
            <a:ext cx="4608512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949077" y="3933056"/>
            <a:ext cx="567139" cy="12023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71693" y="3415734"/>
            <a:ext cx="1960748" cy="73866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Simile helps to create imagery of violence, pain and suffering.</a:t>
            </a:r>
            <a:endParaRPr lang="en-AU" sz="1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2378833" y="4509120"/>
            <a:ext cx="396030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372200" y="4293096"/>
            <a:ext cx="673528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095223" y="4247510"/>
            <a:ext cx="1617035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Aural imagery of war.</a:t>
            </a:r>
            <a:endParaRPr lang="en-AU" sz="14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2021215" y="4770730"/>
            <a:ext cx="3342873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247964" y="4869160"/>
            <a:ext cx="1731135" cy="50405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56175" y="5003884"/>
            <a:ext cx="2304257" cy="7386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Simile creates a sense of detachment from the war that they are part of.</a:t>
            </a:r>
            <a:endParaRPr lang="en-AU" sz="1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1619672" y="5003884"/>
            <a:ext cx="2304256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1871700" y="5156284"/>
            <a:ext cx="612068" cy="7209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94657" y="5907225"/>
            <a:ext cx="3273287" cy="5232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Rhetorical questions add to the sense of futility and detachment.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5510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772816"/>
            <a:ext cx="6840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The poignant misery of dawn begins to grow . . . </a:t>
            </a:r>
          </a:p>
          <a:p>
            <a:r>
              <a:rPr lang="en-AU" dirty="0"/>
              <a:t>We only know war lasts, rain soaks, and clouds sag stormy. </a:t>
            </a:r>
          </a:p>
          <a:p>
            <a:r>
              <a:rPr lang="en-AU" dirty="0"/>
              <a:t>Dawn massing in the east her melancholy army </a:t>
            </a:r>
          </a:p>
          <a:p>
            <a:r>
              <a:rPr lang="en-AU" dirty="0"/>
              <a:t>Attacks once more in ranks on shivering ranks of grey, </a:t>
            </a:r>
          </a:p>
          <a:p>
            <a:r>
              <a:rPr lang="en-AU" dirty="0"/>
              <a:t>       But nothing happens.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Sudden successive flights of bullets streak the silence. </a:t>
            </a:r>
          </a:p>
          <a:p>
            <a:r>
              <a:rPr lang="en-AU" dirty="0"/>
              <a:t>Less deadly than the air that shudders black with snow, </a:t>
            </a:r>
          </a:p>
          <a:p>
            <a:r>
              <a:rPr lang="en-AU" dirty="0"/>
              <a:t>With sidelong flowing flakes that flock, pause, and renew, </a:t>
            </a:r>
          </a:p>
          <a:p>
            <a:r>
              <a:rPr lang="en-AU" dirty="0"/>
              <a:t>We watch them wandering up and down the wind's nonchalance, </a:t>
            </a:r>
          </a:p>
          <a:p>
            <a:r>
              <a:rPr lang="en-AU" dirty="0"/>
              <a:t>       But nothing happens.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2121226"/>
            <a:ext cx="14401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07704" y="980728"/>
            <a:ext cx="1008112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08501"/>
            <a:ext cx="252028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Double use of emotive language adds to the deeply sad tone of the start of the poem.</a:t>
            </a:r>
            <a:endParaRPr lang="en-AU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07704" y="2060848"/>
            <a:ext cx="223224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04761" y="1268760"/>
            <a:ext cx="287119" cy="5040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4761" y="404664"/>
            <a:ext cx="2664296" cy="7386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 allows the time of day to be given an emotion. There is no hope in the new day.</a:t>
            </a:r>
            <a:endParaRPr lang="en-AU" sz="1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915816" y="2348880"/>
            <a:ext cx="3960440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364088" y="1376772"/>
            <a:ext cx="1512168" cy="744454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76256" y="404664"/>
            <a:ext cx="2016224" cy="138499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err="1" smtClean="0"/>
              <a:t>Tricolon</a:t>
            </a:r>
            <a:r>
              <a:rPr lang="en-AU" sz="1400" dirty="0" smtClean="0"/>
              <a:t>. This is not a poetic technique, but the power of three is used here to build the sense of all surrounding misery.</a:t>
            </a:r>
            <a:endParaRPr lang="en-AU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11660" y="2636912"/>
            <a:ext cx="4428492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940152" y="2348880"/>
            <a:ext cx="1107123" cy="14401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64288" y="1871826"/>
            <a:ext cx="1440160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 helps to make dawn the attacking enemy. </a:t>
            </a:r>
            <a:endParaRPr lang="en-AU" sz="14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24975" y="2666391"/>
            <a:ext cx="136815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00770" y="1268760"/>
            <a:ext cx="523258" cy="115212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11659" y="2924944"/>
            <a:ext cx="498205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87624" y="2636912"/>
            <a:ext cx="216024" cy="189021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422" y="980728"/>
            <a:ext cx="1404156" cy="160043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Metaphor is used to describe the successive attacks of the weather, as if it were an actual army.</a:t>
            </a:r>
            <a:endParaRPr lang="en-AU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835696" y="3212976"/>
            <a:ext cx="2016224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835696" y="4912137"/>
            <a:ext cx="2016224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340024" y="3068960"/>
            <a:ext cx="495672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731422"/>
            <a:ext cx="1080120" cy="738664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Repetition emphasises futility.</a:t>
            </a:r>
            <a:endParaRPr lang="en-A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439652" y="5661247"/>
            <a:ext cx="1584176" cy="800219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Repetition emphasises futility.</a:t>
            </a:r>
          </a:p>
          <a:p>
            <a:endParaRPr lang="en-AU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835696" y="5064537"/>
            <a:ext cx="288032" cy="452696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511660" y="3717032"/>
            <a:ext cx="4982052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869057" y="3342476"/>
            <a:ext cx="719167" cy="12761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32240" y="2924944"/>
            <a:ext cx="2160240" cy="95410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Alliteration / Sibilance is used to change the tone. There is a sudden burst of action.</a:t>
            </a:r>
            <a:endParaRPr lang="en-AU" sz="14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979712" y="4293096"/>
            <a:ext cx="4896544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87624" y="4149080"/>
            <a:ext cx="281473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7504" y="3717032"/>
            <a:ext cx="1080120" cy="95410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Imagery of a blanketing and deadly snow storm.</a:t>
            </a:r>
            <a:endParaRPr lang="en-AU" sz="14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1511660" y="4581128"/>
            <a:ext cx="2491025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429578" y="4671139"/>
            <a:ext cx="406118" cy="24099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33704" y="4791638"/>
            <a:ext cx="1220856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Softer alliteration changes the tone.</a:t>
            </a:r>
            <a:endParaRPr lang="en-AU" sz="1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364088" y="4581128"/>
            <a:ext cx="21602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869057" y="4791639"/>
            <a:ext cx="431135" cy="4770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20072" y="5368859"/>
            <a:ext cx="324036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 describes the enemy, the wind, as uncaring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6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484784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Pale flakes with </a:t>
            </a:r>
            <a:r>
              <a:rPr lang="en-AU" dirty="0" smtClean="0"/>
              <a:t>lingering </a:t>
            </a:r>
            <a:r>
              <a:rPr lang="en-AU" dirty="0"/>
              <a:t>stealth come feeling for our faces— </a:t>
            </a:r>
          </a:p>
          <a:p>
            <a:r>
              <a:rPr lang="en-AU" dirty="0"/>
              <a:t>We cringe in holes, back on forgotten dreams, and stare, snow-dazed, </a:t>
            </a:r>
          </a:p>
          <a:p>
            <a:r>
              <a:rPr lang="en-AU" dirty="0"/>
              <a:t>Deep into grassier ditches. So we drowse, sun-dozed, </a:t>
            </a:r>
          </a:p>
          <a:p>
            <a:r>
              <a:rPr lang="en-AU" dirty="0"/>
              <a:t>Littered with blossoms trickling where the blackbird fusses. </a:t>
            </a:r>
          </a:p>
          <a:p>
            <a:r>
              <a:rPr lang="en-AU" dirty="0"/>
              <a:t>       —Is it that we are dying? 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 </a:t>
            </a:r>
          </a:p>
          <a:p>
            <a:r>
              <a:rPr lang="en-AU" dirty="0"/>
              <a:t>Slowly our ghosts drag home: glimpsing the sunk fires, glozed </a:t>
            </a:r>
          </a:p>
          <a:p>
            <a:r>
              <a:rPr lang="en-AU" dirty="0"/>
              <a:t>With crusted dark-red jewels; crickets jingle there; </a:t>
            </a:r>
          </a:p>
          <a:p>
            <a:r>
              <a:rPr lang="en-AU" dirty="0"/>
              <a:t>For hours the innocent mice rejoice: the house is theirs; </a:t>
            </a:r>
          </a:p>
          <a:p>
            <a:r>
              <a:rPr lang="en-AU" dirty="0"/>
              <a:t>Shutters and doors, all closed: on us the doors are closed,— </a:t>
            </a:r>
          </a:p>
          <a:p>
            <a:r>
              <a:rPr lang="en-AU" dirty="0"/>
              <a:t>       We turn back to our dying.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59632" y="1772816"/>
            <a:ext cx="3024336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59632" y="692696"/>
            <a:ext cx="1080120" cy="79208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5516" y="260648"/>
            <a:ext cx="1800200" cy="30777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Imagery of snow fall</a:t>
            </a:r>
            <a:endParaRPr lang="en-AU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771800" y="1844824"/>
            <a:ext cx="151216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59832" y="1088740"/>
            <a:ext cx="0" cy="50824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23728" y="73077"/>
            <a:ext cx="2376264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Oxymoron is created by contrasting the peaceful idea of snow lingering, with the stealth of an enemy fighter.</a:t>
            </a:r>
            <a:endParaRPr lang="en-AU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60032" y="1772816"/>
            <a:ext cx="1872208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20072" y="908720"/>
            <a:ext cx="432048" cy="43414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68044" y="448951"/>
            <a:ext cx="1368152" cy="30777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</a:t>
            </a:r>
            <a:endParaRPr lang="en-AU" sz="1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588224" y="2060848"/>
            <a:ext cx="10801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12060" y="2348880"/>
            <a:ext cx="10801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952254" y="1335391"/>
            <a:ext cx="428058" cy="41910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192180" y="1342864"/>
            <a:ext cx="1476164" cy="87038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28284" y="165840"/>
            <a:ext cx="1868218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Contrasting imagery sets up the difference between present and past, war life and home life.</a:t>
            </a:r>
            <a:endParaRPr lang="en-AU" sz="1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59632" y="2636912"/>
            <a:ext cx="3024336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71600" y="2348880"/>
            <a:ext cx="288032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375" y="709599"/>
            <a:ext cx="1080120" cy="160043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Metaphor is used to create Spring like imagery that is of home.</a:t>
            </a:r>
            <a:endParaRPr lang="en-AU" sz="1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799692" y="2852936"/>
            <a:ext cx="21242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9942" y="2780928"/>
            <a:ext cx="21242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00192" y="2636912"/>
            <a:ext cx="2088232" cy="73866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Rhetorical question sets tone of confusion between life and death.</a:t>
            </a:r>
            <a:endParaRPr lang="en-AU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259632" y="3717032"/>
            <a:ext cx="266429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799692" y="3284984"/>
            <a:ext cx="639688" cy="11736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-508" y="2780928"/>
            <a:ext cx="1800200" cy="7386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Metaphor describes this dream about going home.</a:t>
            </a:r>
            <a:endParaRPr lang="en-AU" sz="1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788024" y="4005064"/>
            <a:ext cx="57606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940424" y="3343667"/>
            <a:ext cx="27620" cy="38337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61810" y="2888650"/>
            <a:ext cx="3312368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Onomatopoeia contrasts happy sounds of home with violent sounds of war.</a:t>
            </a:r>
            <a:endParaRPr lang="en-AU" sz="1400" dirty="0"/>
          </a:p>
        </p:txBody>
      </p:sp>
      <p:sp>
        <p:nvSpPr>
          <p:cNvPr id="53" name="Right Brace 52"/>
          <p:cNvSpPr/>
          <p:nvPr/>
        </p:nvSpPr>
        <p:spPr>
          <a:xfrm rot="10800000" flipH="1">
            <a:off x="6952254" y="3411870"/>
            <a:ext cx="392054" cy="1169258"/>
          </a:xfrm>
          <a:prstGeom prst="rightBrac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TextBox 53"/>
          <p:cNvSpPr txBox="1"/>
          <p:nvPr/>
        </p:nvSpPr>
        <p:spPr>
          <a:xfrm>
            <a:off x="7380312" y="3411870"/>
            <a:ext cx="1512168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Imagery of the warmth, and life, of home is in contrast to the cold images of war.  </a:t>
            </a:r>
            <a:endParaRPr lang="en-AU" sz="1400" dirty="0"/>
          </a:p>
        </p:txBody>
      </p:sp>
      <p:sp>
        <p:nvSpPr>
          <p:cNvPr id="55" name="Oval 54"/>
          <p:cNvSpPr/>
          <p:nvPr/>
        </p:nvSpPr>
        <p:spPr>
          <a:xfrm>
            <a:off x="6588224" y="4293096"/>
            <a:ext cx="34203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7" name="Straight Connector 56"/>
          <p:cNvCxnSpPr/>
          <p:nvPr/>
        </p:nvCxnSpPr>
        <p:spPr>
          <a:xfrm>
            <a:off x="6759243" y="4725144"/>
            <a:ext cx="585065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4907663"/>
            <a:ext cx="1368152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Punctuation shifts the tone and tense back to the present reality.</a:t>
            </a:r>
            <a:endParaRPr lang="en-AU" sz="14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1259632" y="4581128"/>
            <a:ext cx="279031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115616" y="4581129"/>
            <a:ext cx="432048" cy="32653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1410" y="5013176"/>
            <a:ext cx="1530289" cy="160043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Very specific imagery of war time mourning, where shutters were closed to indicate respect and loss.</a:t>
            </a:r>
            <a:endParaRPr lang="en-AU" sz="14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1571699" y="4796865"/>
            <a:ext cx="2478243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654787" y="4949265"/>
            <a:ext cx="657073" cy="279935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527884" y="5089232"/>
            <a:ext cx="2664296" cy="160043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This short sentence is a snap back to the reality of war after a pleasant dream. The emotive meaning of it is in contrast to the emotions described at home. This changes the tone for the rest of the poem.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97115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844824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Since we believe not otherwise can kind fires burn; </a:t>
            </a:r>
          </a:p>
          <a:p>
            <a:r>
              <a:rPr lang="en-AU" dirty="0"/>
              <a:t>Now ever suns smile true on child, or field, or fruit. </a:t>
            </a:r>
          </a:p>
          <a:p>
            <a:r>
              <a:rPr lang="en-AU" dirty="0"/>
              <a:t>For God's invincible spring our love is made afraid; </a:t>
            </a:r>
          </a:p>
          <a:p>
            <a:r>
              <a:rPr lang="en-AU" dirty="0"/>
              <a:t>Therefore, not loath, we lie out here; therefore were born, </a:t>
            </a:r>
          </a:p>
          <a:p>
            <a:r>
              <a:rPr lang="en-AU" dirty="0"/>
              <a:t>       For love of God seems dying. </a:t>
            </a:r>
          </a:p>
          <a:p>
            <a:r>
              <a:rPr lang="en-AU" dirty="0"/>
              <a:t> </a:t>
            </a:r>
            <a:endParaRPr lang="en-AU" dirty="0" smtClean="0"/>
          </a:p>
          <a:p>
            <a:endParaRPr lang="en-AU" dirty="0"/>
          </a:p>
          <a:p>
            <a:r>
              <a:rPr lang="en-AU" dirty="0"/>
              <a:t>Tonight, His frost will fasten on this mud and us, </a:t>
            </a:r>
          </a:p>
          <a:p>
            <a:r>
              <a:rPr lang="en-AU" dirty="0"/>
              <a:t>Shrivelling many hands, and puckering foreheads crisp. </a:t>
            </a:r>
          </a:p>
          <a:p>
            <a:r>
              <a:rPr lang="en-AU" dirty="0"/>
              <a:t>The burying-party, picks and shovels in shaking grasp,</a:t>
            </a:r>
          </a:p>
          <a:p>
            <a:r>
              <a:rPr lang="en-AU" dirty="0"/>
              <a:t>Pause over half-known faces. All their eyes are ice, </a:t>
            </a:r>
          </a:p>
          <a:p>
            <a:r>
              <a:rPr lang="en-AU" dirty="0"/>
              <a:t>       But nothing happens.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716016" y="2132856"/>
            <a:ext cx="13681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5896" y="1556792"/>
            <a:ext cx="136815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1421" y="764704"/>
            <a:ext cx="2592288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 compares the kind, warm fires of home, to the fatal coldness of war experience.</a:t>
            </a:r>
            <a:endParaRPr lang="en-AU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75656" y="2420888"/>
            <a:ext cx="2304256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9592" y="1700808"/>
            <a:ext cx="432048" cy="50405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476672"/>
            <a:ext cx="1584176" cy="116955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Personification is describing how the sun will never smile on anything, or bring life again.</a:t>
            </a:r>
            <a:endParaRPr lang="en-AU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23928" y="2420888"/>
            <a:ext cx="216024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228184" y="1646223"/>
            <a:ext cx="504056" cy="5629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28184" y="387241"/>
            <a:ext cx="1584176" cy="116955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Metaphorical </a:t>
            </a:r>
            <a:r>
              <a:rPr lang="en-AU" sz="1400" dirty="0" err="1" smtClean="0"/>
              <a:t>tricolon</a:t>
            </a:r>
            <a:r>
              <a:rPr lang="en-AU" sz="1400" dirty="0" smtClean="0"/>
              <a:t>, listing things that represent life and growth.</a:t>
            </a:r>
            <a:endParaRPr lang="en-AU" sz="1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923928" y="2708920"/>
            <a:ext cx="216024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228184" y="2420888"/>
            <a:ext cx="612068" cy="14401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40252" y="1700808"/>
            <a:ext cx="1944216" cy="95410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Emotive language is used to contrast love of god in the past, and fear of him in the present.</a:t>
            </a:r>
            <a:endParaRPr lang="en-AU" sz="1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860032" y="2996952"/>
            <a:ext cx="198022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40252" y="2852936"/>
            <a:ext cx="378042" cy="14401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48991" y="2708920"/>
            <a:ext cx="1404156" cy="7386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Born to die as part of God’s plan.</a:t>
            </a:r>
            <a:endParaRPr lang="en-AU" sz="1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763688" y="3212976"/>
            <a:ext cx="2743877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31640" y="3043069"/>
            <a:ext cx="432048" cy="3518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7504" y="2132856"/>
            <a:ext cx="1224136" cy="224676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Considering Owen’s context, this line is deeply emotional. It describes his complete loss of faith due to his war experiences.</a:t>
            </a:r>
            <a:endParaRPr lang="en-AU" sz="1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195736" y="4077072"/>
            <a:ext cx="79208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43538" y="3717032"/>
            <a:ext cx="284246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99792" y="3338408"/>
            <a:ext cx="378042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Capitalisation means “God’s frost”. Placing direct blame on Him for the death of men.</a:t>
            </a:r>
            <a:endParaRPr lang="en-AU" sz="1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475656" y="4379625"/>
            <a:ext cx="50045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591301" y="4077072"/>
            <a:ext cx="428971" cy="1440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094933" y="3656850"/>
            <a:ext cx="1434853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Vivid imagery of men freezing to death.</a:t>
            </a:r>
            <a:endParaRPr lang="en-AU" sz="1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1475656" y="4869160"/>
            <a:ext cx="25922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115616" y="4869160"/>
            <a:ext cx="216024" cy="1556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7504" y="5033055"/>
            <a:ext cx="1368152" cy="116955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Imagery. In death, the men are barely recognisable to their friends.</a:t>
            </a:r>
            <a:endParaRPr lang="en-AU" sz="14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211960" y="4869160"/>
            <a:ext cx="1872208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860032" y="4946983"/>
            <a:ext cx="792088" cy="42623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850142" y="5160099"/>
            <a:ext cx="2934326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Metaphorical imagery of the dead, who have frozen to death.</a:t>
            </a:r>
            <a:endParaRPr lang="en-AU" sz="14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1763688" y="5160099"/>
            <a:ext cx="2016224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85661" y="5312499"/>
            <a:ext cx="649965" cy="30533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211421" y="5421709"/>
            <a:ext cx="2592288" cy="138499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This final repetition emphasises Owen’s belief that the war is totally futile. It also highlights that nothing is being done to try to save these lives despite their horrific deaths.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32367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47667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u="sng" dirty="0" smtClean="0">
                <a:latin typeface="Footlight MT Light" panose="0204060206030A020304" pitchFamily="18" charset="0"/>
              </a:rPr>
              <a:t>Exposure</a:t>
            </a:r>
            <a:endParaRPr lang="en-AU" sz="4800" u="sng" dirty="0">
              <a:latin typeface="Footlight MT Light" panose="0204060206030A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69190"/>
              </p:ext>
            </p:extLst>
          </p:nvPr>
        </p:nvGraphicFramePr>
        <p:xfrm>
          <a:off x="899593" y="1339445"/>
          <a:ext cx="7488831" cy="496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70998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EXPLAIN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EXAMPLE</a:t>
                      </a:r>
                      <a:endParaRPr lang="en-AU" dirty="0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About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Emotions / Mood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Audience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Form / Style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0998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latin typeface="Footlight MT Light" panose="0204060206030A020304" pitchFamily="18" charset="0"/>
                        </a:rPr>
                        <a:t>Poetic Devices</a:t>
                      </a:r>
                      <a:endParaRPr lang="en-AU" sz="2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34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769</Words>
  <Application>Microsoft Office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Partridge, Carmen</dc:creator>
  <cp:lastModifiedBy>Partridge, Carmen</cp:lastModifiedBy>
  <cp:revision>13</cp:revision>
  <cp:lastPrinted>2017-03-02T22:09:35Z</cp:lastPrinted>
  <dcterms:created xsi:type="dcterms:W3CDTF">2017-03-01T21:30:53Z</dcterms:created>
  <dcterms:modified xsi:type="dcterms:W3CDTF">2017-03-02T22:09:36Z</dcterms:modified>
</cp:coreProperties>
</file>