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6EB78B2-1B43-4218-A0FB-5CAD32E2D95D}" type="datetimeFigureOut">
              <a:rPr lang="en-AU" smtClean="0"/>
              <a:t>13/02/2017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347121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EB78B2-1B43-4218-A0FB-5CAD32E2D95D}" type="datetimeFigureOut">
              <a:rPr lang="en-AU" smtClean="0"/>
              <a:t>13/02/2017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274457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EB78B2-1B43-4218-A0FB-5CAD32E2D95D}" type="datetimeFigureOut">
              <a:rPr lang="en-AU" smtClean="0"/>
              <a:t>13/02/2017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259654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EB78B2-1B43-4218-A0FB-5CAD32E2D95D}" type="datetimeFigureOut">
              <a:rPr lang="en-AU" smtClean="0"/>
              <a:t>13/02/2017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97782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B78B2-1B43-4218-A0FB-5CAD32E2D95D}" type="datetimeFigureOut">
              <a:rPr lang="en-AU" smtClean="0"/>
              <a:t>13/02/2017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118149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6EB78B2-1B43-4218-A0FB-5CAD32E2D95D}" type="datetimeFigureOut">
              <a:rPr lang="en-AU" smtClean="0"/>
              <a:t>13/02/2017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275500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6EB78B2-1B43-4218-A0FB-5CAD32E2D95D}" type="datetimeFigureOut">
              <a:rPr lang="en-AU" smtClean="0"/>
              <a:t>13/02/2017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38774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6EB78B2-1B43-4218-A0FB-5CAD32E2D95D}" type="datetimeFigureOut">
              <a:rPr lang="en-AU" smtClean="0"/>
              <a:t>13/02/2017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201319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B78B2-1B43-4218-A0FB-5CAD32E2D95D}" type="datetimeFigureOut">
              <a:rPr lang="en-AU" smtClean="0"/>
              <a:t>13/02/2017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296583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B78B2-1B43-4218-A0FB-5CAD32E2D95D}" type="datetimeFigureOut">
              <a:rPr lang="en-AU" smtClean="0"/>
              <a:t>13/02/2017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99082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B78B2-1B43-4218-A0FB-5CAD32E2D95D}" type="datetimeFigureOut">
              <a:rPr lang="en-AU" smtClean="0"/>
              <a:t>13/02/2017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F819B9-7C45-4519-87E3-A27E00249EF5}" type="slidenum">
              <a:rPr lang="en-AU" smtClean="0"/>
              <a:t>‹#›</a:t>
            </a:fld>
            <a:endParaRPr lang="en-AU"/>
          </a:p>
        </p:txBody>
      </p:sp>
    </p:spTree>
    <p:extLst>
      <p:ext uri="{BB962C8B-B14F-4D97-AF65-F5344CB8AC3E}">
        <p14:creationId xmlns:p14="http://schemas.microsoft.com/office/powerpoint/2010/main" val="336227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B78B2-1B43-4218-A0FB-5CAD32E2D95D}" type="datetimeFigureOut">
              <a:rPr lang="en-AU" smtClean="0"/>
              <a:t>13/02/2017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819B9-7C45-4519-87E3-A27E00249EF5}" type="slidenum">
              <a:rPr lang="en-AU" smtClean="0"/>
              <a:t>‹#›</a:t>
            </a:fld>
            <a:endParaRPr lang="en-AU"/>
          </a:p>
        </p:txBody>
      </p:sp>
    </p:spTree>
    <p:extLst>
      <p:ext uri="{BB962C8B-B14F-4D97-AF65-F5344CB8AC3E}">
        <p14:creationId xmlns:p14="http://schemas.microsoft.com/office/powerpoint/2010/main" val="160605301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80728"/>
            <a:ext cx="7776864" cy="923330"/>
          </a:xfrm>
          <a:prstGeom prst="rect">
            <a:avLst/>
          </a:prstGeom>
          <a:noFill/>
        </p:spPr>
        <p:txBody>
          <a:bodyPr wrap="square" rtlCol="0">
            <a:spAutoFit/>
          </a:bodyPr>
          <a:lstStyle/>
          <a:p>
            <a:pPr algn="ctr"/>
            <a:r>
              <a:rPr lang="en-AU" sz="5400" dirty="0" smtClean="0">
                <a:latin typeface="Baskerville Old Face" panose="02020602080505020303" pitchFamily="18" charset="0"/>
              </a:rPr>
              <a:t>Poetry of World War One</a:t>
            </a:r>
            <a:endParaRPr lang="en-AU" sz="5400" dirty="0">
              <a:latin typeface="Baskerville Old Face" panose="020206020805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904058"/>
            <a:ext cx="3143225" cy="460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955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20688"/>
            <a:ext cx="7560840" cy="4985980"/>
          </a:xfrm>
          <a:prstGeom prst="rect">
            <a:avLst/>
          </a:prstGeom>
          <a:noFill/>
        </p:spPr>
        <p:txBody>
          <a:bodyPr wrap="square" rtlCol="0">
            <a:spAutoFit/>
          </a:bodyPr>
          <a:lstStyle/>
          <a:p>
            <a:r>
              <a:rPr lang="en-AU" sz="4800" u="sng" dirty="0" smtClean="0">
                <a:latin typeface="Baskerville Old Face" panose="02020602080505020303" pitchFamily="18" charset="0"/>
              </a:rPr>
              <a:t>How to analyse war poetry:</a:t>
            </a:r>
          </a:p>
          <a:p>
            <a:endParaRPr lang="en-AU" dirty="0"/>
          </a:p>
          <a:p>
            <a:pPr marL="285750" indent="-285750">
              <a:buFont typeface="Arial" panose="020B0604020202020204" pitchFamily="34" charset="0"/>
              <a:buChar char="•"/>
            </a:pPr>
            <a:r>
              <a:rPr lang="en-AU" sz="3600" dirty="0" smtClean="0">
                <a:latin typeface="Baskerville Old Face" panose="02020602080505020303" pitchFamily="18" charset="0"/>
              </a:rPr>
              <a:t>Is the poem pro-war or anti-war?</a:t>
            </a:r>
          </a:p>
          <a:p>
            <a:endParaRPr lang="en-AU" sz="3600" dirty="0" smtClean="0">
              <a:latin typeface="Baskerville Old Face" panose="02020602080505020303" pitchFamily="18" charset="0"/>
            </a:endParaRPr>
          </a:p>
          <a:p>
            <a:pPr marL="285750" indent="-285750">
              <a:buFont typeface="Arial" panose="020B0604020202020204" pitchFamily="34" charset="0"/>
              <a:buChar char="•"/>
            </a:pPr>
            <a:r>
              <a:rPr lang="en-AU" sz="3600" dirty="0" smtClean="0">
                <a:latin typeface="Baskerville Old Face" panose="02020602080505020303" pitchFamily="18" charset="0"/>
              </a:rPr>
              <a:t>How does the poet use language techniques to express their views?</a:t>
            </a:r>
          </a:p>
          <a:p>
            <a:endParaRPr lang="en-AU" sz="3600" dirty="0" smtClean="0">
              <a:latin typeface="Baskerville Old Face" panose="02020602080505020303" pitchFamily="18" charset="0"/>
            </a:endParaRPr>
          </a:p>
          <a:p>
            <a:pPr marL="285750" indent="-285750">
              <a:buFont typeface="Arial" panose="020B0604020202020204" pitchFamily="34" charset="0"/>
              <a:buChar char="•"/>
            </a:pPr>
            <a:r>
              <a:rPr lang="en-AU" sz="3600" dirty="0" smtClean="0">
                <a:latin typeface="Baskerville Old Face" panose="02020602080505020303" pitchFamily="18" charset="0"/>
              </a:rPr>
              <a:t>How does the poet’s own context shape meaning?</a:t>
            </a:r>
            <a:endParaRPr lang="en-AU" sz="3600" dirty="0">
              <a:latin typeface="Baskerville Old Face" panose="02020602080505020303" pitchFamily="18" charset="0"/>
            </a:endParaRPr>
          </a:p>
        </p:txBody>
      </p:sp>
      <p:pic>
        <p:nvPicPr>
          <p:cNvPr id="2050" name="Picture 2" descr="http://news.bbcimg.co.uk/media/images/72481000/jpg/_72481307_poppy-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941168"/>
            <a:ext cx="32004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54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8136904" cy="4555093"/>
          </a:xfrm>
          <a:prstGeom prst="rect">
            <a:avLst/>
          </a:prstGeom>
          <a:noFill/>
        </p:spPr>
        <p:txBody>
          <a:bodyPr wrap="square" rtlCol="0">
            <a:spAutoFit/>
          </a:bodyPr>
          <a:lstStyle/>
          <a:p>
            <a:pPr algn="ctr"/>
            <a:r>
              <a:rPr lang="en-AU" sz="4400" u="sng" dirty="0" smtClean="0">
                <a:latin typeface="Baskerville Old Face" panose="02020602080505020303" pitchFamily="18" charset="0"/>
              </a:rPr>
              <a:t>Guidelines for analysing a poem:</a:t>
            </a:r>
          </a:p>
          <a:p>
            <a:endParaRPr lang="en-AU" dirty="0"/>
          </a:p>
          <a:p>
            <a:endParaRPr lang="en-AU" dirty="0" smtClean="0"/>
          </a:p>
          <a:p>
            <a:endParaRPr lang="en-AU" dirty="0" smtClean="0"/>
          </a:p>
          <a:p>
            <a:pPr marL="342900" indent="-342900" algn="ctr">
              <a:buAutoNum type="arabicPeriod"/>
            </a:pPr>
            <a:r>
              <a:rPr lang="en-AU" sz="3200" b="1" i="1" dirty="0" smtClean="0">
                <a:latin typeface="Baskerville Old Face" panose="02020602080505020303" pitchFamily="18" charset="0"/>
              </a:rPr>
              <a:t>What is the poem about?</a:t>
            </a:r>
          </a:p>
          <a:p>
            <a:r>
              <a:rPr lang="en-AU" sz="3200" dirty="0">
                <a:latin typeface="Baskerville Old Face" panose="02020602080505020303" pitchFamily="18" charset="0"/>
              </a:rPr>
              <a:t>	</a:t>
            </a:r>
          </a:p>
          <a:p>
            <a:r>
              <a:rPr lang="en-AU" sz="3200" dirty="0" smtClean="0">
                <a:latin typeface="Baskerville Old Face" panose="02020602080505020303" pitchFamily="18" charset="0"/>
              </a:rPr>
              <a:t>What is the subject matter of the poem? Is it describing one event or situation, or many ? You need to only include the main points – don’t try to include too many details.</a:t>
            </a:r>
            <a:endParaRPr lang="en-AU" sz="3200" dirty="0">
              <a:latin typeface="Baskerville Old Face" panose="02020602080505020303" pitchFamily="18" charset="0"/>
            </a:endParaRPr>
          </a:p>
        </p:txBody>
      </p:sp>
    </p:spTree>
    <p:extLst>
      <p:ext uri="{BB962C8B-B14F-4D97-AF65-F5344CB8AC3E}">
        <p14:creationId xmlns:p14="http://schemas.microsoft.com/office/powerpoint/2010/main" val="2749830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80728"/>
            <a:ext cx="7992888" cy="5355312"/>
          </a:xfrm>
          <a:prstGeom prst="rect">
            <a:avLst/>
          </a:prstGeom>
        </p:spPr>
        <p:txBody>
          <a:bodyPr wrap="square">
            <a:spAutoFit/>
          </a:bodyPr>
          <a:lstStyle/>
          <a:p>
            <a:endParaRPr lang="en-AU" dirty="0" smtClean="0"/>
          </a:p>
          <a:p>
            <a:endParaRPr lang="en-AU" dirty="0" smtClean="0"/>
          </a:p>
          <a:p>
            <a:endParaRPr lang="en-AU" dirty="0" smtClean="0"/>
          </a:p>
          <a:p>
            <a:r>
              <a:rPr lang="en-AU" sz="3200" b="1" i="1" dirty="0" smtClean="0">
                <a:latin typeface="Baskerville Old Face" panose="02020602080505020303" pitchFamily="18" charset="0"/>
              </a:rPr>
              <a:t>2. What is the theme?</a:t>
            </a:r>
          </a:p>
          <a:p>
            <a:r>
              <a:rPr lang="en-AU" sz="3200" dirty="0" smtClean="0">
                <a:latin typeface="Baskerville Old Face" panose="02020602080505020303" pitchFamily="18" charset="0"/>
              </a:rPr>
              <a:t>	</a:t>
            </a:r>
          </a:p>
          <a:p>
            <a:endParaRPr lang="en-AU" sz="3200" dirty="0" smtClean="0">
              <a:latin typeface="Baskerville Old Face" panose="02020602080505020303" pitchFamily="18" charset="0"/>
            </a:endParaRPr>
          </a:p>
          <a:p>
            <a:r>
              <a:rPr lang="en-AU" sz="3200" dirty="0" smtClean="0">
                <a:latin typeface="Baskerville Old Face" panose="02020602080505020303" pitchFamily="18" charset="0"/>
              </a:rPr>
              <a:t>Theme is the main message </a:t>
            </a:r>
          </a:p>
          <a:p>
            <a:r>
              <a:rPr lang="en-AU" sz="3200" dirty="0" smtClean="0">
                <a:latin typeface="Baskerville Old Face" panose="02020602080505020303" pitchFamily="18" charset="0"/>
              </a:rPr>
              <a:t>expressed, or the poet’s purpose. </a:t>
            </a:r>
          </a:p>
          <a:p>
            <a:r>
              <a:rPr lang="en-AU" sz="3200" dirty="0" smtClean="0">
                <a:latin typeface="Baskerville Old Face" panose="02020602080505020303" pitchFamily="18" charset="0"/>
              </a:rPr>
              <a:t>Common themes in war poetry </a:t>
            </a:r>
          </a:p>
          <a:p>
            <a:r>
              <a:rPr lang="en-AU" sz="3200" dirty="0" smtClean="0">
                <a:latin typeface="Baskerville Old Face" panose="02020602080505020303" pitchFamily="18" charset="0"/>
              </a:rPr>
              <a:t>will include: pro or anti-war ideas,</a:t>
            </a:r>
          </a:p>
          <a:p>
            <a:r>
              <a:rPr lang="en-AU" sz="3200" dirty="0" smtClean="0">
                <a:latin typeface="Baskerville Old Face" panose="02020602080505020303" pitchFamily="18" charset="0"/>
              </a:rPr>
              <a:t> grief, loss and suffering.</a:t>
            </a:r>
          </a:p>
          <a:p>
            <a:endParaRPr lang="en-AU" sz="3200" dirty="0">
              <a:latin typeface="Baskerville Old Face" panose="02020602080505020303" pitchFamily="18" charset="0"/>
            </a:endParaRPr>
          </a:p>
        </p:txBody>
      </p:sp>
      <p:pic>
        <p:nvPicPr>
          <p:cNvPr id="3074" name="Picture 2" descr="https://userscontent2.emaze.com/images/24b1b1f4-b510-488f-8503-52add079f92e/d1cc4ac522e9c507ef6beaca9acc3c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6835"/>
            <a:ext cx="3419872" cy="487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155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3968" y="476672"/>
            <a:ext cx="4536504" cy="5016758"/>
          </a:xfrm>
          <a:prstGeom prst="rect">
            <a:avLst/>
          </a:prstGeom>
        </p:spPr>
        <p:txBody>
          <a:bodyPr wrap="square">
            <a:spAutoFit/>
          </a:bodyPr>
          <a:lstStyle/>
          <a:p>
            <a:pPr algn="ctr"/>
            <a:endParaRPr lang="en-AU" sz="3200" dirty="0"/>
          </a:p>
          <a:p>
            <a:pPr algn="ctr"/>
            <a:r>
              <a:rPr lang="en-AU" sz="3200" b="1" i="1" dirty="0" smtClean="0">
                <a:latin typeface="Baskerville Old Face" panose="02020602080505020303" pitchFamily="18" charset="0"/>
              </a:rPr>
              <a:t>3.What emotions does the poem convey?</a:t>
            </a:r>
          </a:p>
          <a:p>
            <a:r>
              <a:rPr lang="en-AU" sz="3200" dirty="0" smtClean="0">
                <a:latin typeface="Baskerville Old Face" panose="02020602080505020303" pitchFamily="18" charset="0"/>
              </a:rPr>
              <a:t>	</a:t>
            </a:r>
          </a:p>
          <a:p>
            <a:r>
              <a:rPr lang="en-AU" sz="3200" dirty="0" smtClean="0">
                <a:latin typeface="Baskerville Old Face" panose="02020602080505020303" pitchFamily="18" charset="0"/>
              </a:rPr>
              <a:t>Some poems create a very strong mood or atmosphere. A poet who expresses great sorrow, joy or anger can also make the reader feel these too. </a:t>
            </a:r>
            <a:endParaRPr lang="en-AU" sz="3200" dirty="0">
              <a:latin typeface="Baskerville Old Face" panose="02020602080505020303" pitchFamily="18" charset="0"/>
            </a:endParaRPr>
          </a:p>
        </p:txBody>
      </p:sp>
      <p:pic>
        <p:nvPicPr>
          <p:cNvPr id="4098" name="Picture 2" descr="http://media.gettyimages.com/photos/vintage-postcard-illustration-featuring-a-soldier-tending-to-a-fallen-picture-id5022393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7" y="188640"/>
            <a:ext cx="4122185" cy="647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74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836712"/>
            <a:ext cx="5904656" cy="4524315"/>
          </a:xfrm>
          <a:prstGeom prst="rect">
            <a:avLst/>
          </a:prstGeom>
        </p:spPr>
        <p:txBody>
          <a:bodyPr wrap="square">
            <a:spAutoFit/>
          </a:bodyPr>
          <a:lstStyle/>
          <a:p>
            <a:pPr algn="ctr"/>
            <a:r>
              <a:rPr lang="en-AU" sz="3200" dirty="0" smtClean="0"/>
              <a:t>4. </a:t>
            </a:r>
            <a:r>
              <a:rPr lang="en-AU" sz="3200" b="1" i="1" dirty="0" smtClean="0">
                <a:latin typeface="Baskerville Old Face" panose="02020602080505020303" pitchFamily="18" charset="0"/>
              </a:rPr>
              <a:t>Who is the intended audience?</a:t>
            </a:r>
          </a:p>
          <a:p>
            <a:r>
              <a:rPr lang="en-AU" sz="3200" dirty="0" smtClean="0">
                <a:latin typeface="Baskerville Old Face" panose="02020602080505020303" pitchFamily="18" charset="0"/>
              </a:rPr>
              <a:t>	</a:t>
            </a:r>
          </a:p>
          <a:p>
            <a:endParaRPr lang="en-AU" sz="3200" dirty="0" smtClean="0">
              <a:latin typeface="Baskerville Old Face" panose="02020602080505020303" pitchFamily="18" charset="0"/>
            </a:endParaRPr>
          </a:p>
          <a:p>
            <a:r>
              <a:rPr lang="en-AU" sz="3200" dirty="0" smtClean="0">
                <a:latin typeface="Baskerville Old Face" panose="02020602080505020303" pitchFamily="18" charset="0"/>
              </a:rPr>
              <a:t>The content and themes of a poem are often more suitable for one type of audience. It is not enough to just say that the audience is everyone, you need to consider the message.</a:t>
            </a:r>
            <a:endParaRPr lang="en-AU" sz="3200" dirty="0">
              <a:latin typeface="Baskerville Old Face" panose="02020602080505020303" pitchFamily="18" charset="0"/>
            </a:endParaRPr>
          </a:p>
        </p:txBody>
      </p:sp>
      <p:pic>
        <p:nvPicPr>
          <p:cNvPr id="5122" name="Picture 2" descr="http://news-service.stanford.edu/news/2008/february20/gifs/brit_women_s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420888"/>
            <a:ext cx="28575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802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72816"/>
            <a:ext cx="7776864" cy="4031873"/>
          </a:xfrm>
          <a:prstGeom prst="rect">
            <a:avLst/>
          </a:prstGeom>
        </p:spPr>
        <p:txBody>
          <a:bodyPr wrap="square">
            <a:spAutoFit/>
          </a:bodyPr>
          <a:lstStyle/>
          <a:p>
            <a:pPr algn="ctr"/>
            <a:r>
              <a:rPr lang="en-AU" sz="3200" b="1" i="1" dirty="0" smtClean="0">
                <a:latin typeface="Baskerville Old Face" panose="02020602080505020303" pitchFamily="18" charset="0"/>
              </a:rPr>
              <a:t>5. What is the  form and style?</a:t>
            </a:r>
          </a:p>
          <a:p>
            <a:r>
              <a:rPr lang="en-AU" sz="3200" dirty="0" smtClean="0">
                <a:latin typeface="Baskerville Old Face" panose="02020602080505020303" pitchFamily="18" charset="0"/>
              </a:rPr>
              <a:t>	</a:t>
            </a:r>
          </a:p>
          <a:p>
            <a:r>
              <a:rPr lang="en-AU" sz="3200" dirty="0" smtClean="0">
                <a:latin typeface="Baskerville Old Face" panose="02020602080505020303" pitchFamily="18" charset="0"/>
              </a:rPr>
              <a:t>Different forms of poems help to create a different effect, or convey the message in a more effective way. The main forms in war poetry are ballads, elegies, odes and sonnets. </a:t>
            </a:r>
          </a:p>
          <a:p>
            <a:r>
              <a:rPr lang="en-AU" sz="3200" dirty="0" smtClean="0">
                <a:latin typeface="Baskerville Old Face" panose="02020602080505020303" pitchFamily="18" charset="0"/>
              </a:rPr>
              <a:t>They style of the language, either formal or informal, can also help to shape meaning.</a:t>
            </a:r>
            <a:endParaRPr lang="en-AU" sz="3200" dirty="0">
              <a:latin typeface="Baskerville Old Face" panose="02020602080505020303" pitchFamily="18" charset="0"/>
            </a:endParaRPr>
          </a:p>
        </p:txBody>
      </p:sp>
      <p:pic>
        <p:nvPicPr>
          <p:cNvPr id="7172" name="Picture 4" descr="http://incrediblylush.com/newsletter/flash_apr_09/poppy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5175"/>
            <a:ext cx="4896544"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073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05397"/>
            <a:ext cx="7992888" cy="4031873"/>
          </a:xfrm>
          <a:prstGeom prst="rect">
            <a:avLst/>
          </a:prstGeom>
        </p:spPr>
        <p:txBody>
          <a:bodyPr wrap="square">
            <a:spAutoFit/>
          </a:bodyPr>
          <a:lstStyle/>
          <a:p>
            <a:pPr algn="ctr"/>
            <a:r>
              <a:rPr lang="en-AU" sz="3200" b="1" i="1" dirty="0" smtClean="0">
                <a:latin typeface="Baskerville Old Face" panose="02020602080505020303" pitchFamily="18" charset="0"/>
              </a:rPr>
              <a:t>6. What  poetic techniques have been used?</a:t>
            </a:r>
          </a:p>
          <a:p>
            <a:r>
              <a:rPr lang="en-AU" sz="3200" dirty="0" smtClean="0">
                <a:latin typeface="Baskerville Old Face" panose="02020602080505020303" pitchFamily="18" charset="0"/>
              </a:rPr>
              <a:t>	</a:t>
            </a:r>
          </a:p>
          <a:p>
            <a:r>
              <a:rPr lang="en-AU" sz="3200" dirty="0" smtClean="0">
                <a:latin typeface="Baskerville Old Face" panose="02020602080505020303" pitchFamily="18" charset="0"/>
              </a:rPr>
              <a:t>These are the tools that make the poem imaginative and they help the reader to more fully understand the poem, and the poet’s purpose. Techniques can create visual images, or emphasise sound features to bring the words to life in the mind of the reader.</a:t>
            </a:r>
            <a:endParaRPr lang="en-AU" sz="3200" dirty="0">
              <a:latin typeface="Baskerville Old Face" panose="02020602080505020303" pitchFamily="18" charset="0"/>
            </a:endParaRPr>
          </a:p>
        </p:txBody>
      </p:sp>
      <p:pic>
        <p:nvPicPr>
          <p:cNvPr id="6146" name="Picture 2" descr="http://victoriaparkrsl.org.au/wp-content/uploads/2014/06/Poppy-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5537270"/>
            <a:ext cx="504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972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91</Words>
  <Application>Microsoft Office PowerPoint</Application>
  <PresentationFormat>On-screen Show (4:3)</PresentationFormat>
  <Paragraphs>41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Partridge, Carmen</dc:creator>
  <cp:lastModifiedBy>Partridge, Carmen</cp:lastModifiedBy>
  <cp:revision>6</cp:revision>
  <dcterms:created xsi:type="dcterms:W3CDTF">2017-02-12T23:22:04Z</dcterms:created>
  <dcterms:modified xsi:type="dcterms:W3CDTF">2017-02-13T00:10:50Z</dcterms:modified>
</cp:coreProperties>
</file>