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3513CA9-263D-4B2B-865C-8953D1A13922}" type="datetimeFigureOut">
              <a:rPr lang="en-AU" smtClean="0"/>
              <a:t>8/03/2017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C51D17-AA6C-47E7-9602-471B5C5D6EB4}" type="slidenum">
              <a:rPr lang="en-AU" smtClean="0"/>
              <a:t>‹#›</a:t>
            </a:fld>
            <a:endParaRPr lang="en-AU"/>
          </a:p>
        </p:txBody>
      </p:sp>
    </p:spTree>
    <p:extLst>
      <p:ext uri="{BB962C8B-B14F-4D97-AF65-F5344CB8AC3E}">
        <p14:creationId xmlns:p14="http://schemas.microsoft.com/office/powerpoint/2010/main" val="349819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3513CA9-263D-4B2B-865C-8953D1A13922}" type="datetimeFigureOut">
              <a:rPr lang="en-AU" smtClean="0"/>
              <a:t>8/03/2017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C51D17-AA6C-47E7-9602-471B5C5D6EB4}" type="slidenum">
              <a:rPr lang="en-AU" smtClean="0"/>
              <a:t>‹#›</a:t>
            </a:fld>
            <a:endParaRPr lang="en-AU"/>
          </a:p>
        </p:txBody>
      </p:sp>
    </p:spTree>
    <p:extLst>
      <p:ext uri="{BB962C8B-B14F-4D97-AF65-F5344CB8AC3E}">
        <p14:creationId xmlns:p14="http://schemas.microsoft.com/office/powerpoint/2010/main" val="97488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3513CA9-263D-4B2B-865C-8953D1A13922}" type="datetimeFigureOut">
              <a:rPr lang="en-AU" smtClean="0"/>
              <a:t>8/03/2017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C51D17-AA6C-47E7-9602-471B5C5D6EB4}" type="slidenum">
              <a:rPr lang="en-AU" smtClean="0"/>
              <a:t>‹#›</a:t>
            </a:fld>
            <a:endParaRPr lang="en-AU"/>
          </a:p>
        </p:txBody>
      </p:sp>
    </p:spTree>
    <p:extLst>
      <p:ext uri="{BB962C8B-B14F-4D97-AF65-F5344CB8AC3E}">
        <p14:creationId xmlns:p14="http://schemas.microsoft.com/office/powerpoint/2010/main" val="164538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3513CA9-263D-4B2B-865C-8953D1A13922}" type="datetimeFigureOut">
              <a:rPr lang="en-AU" smtClean="0"/>
              <a:t>8/03/2017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C51D17-AA6C-47E7-9602-471B5C5D6EB4}" type="slidenum">
              <a:rPr lang="en-AU" smtClean="0"/>
              <a:t>‹#›</a:t>
            </a:fld>
            <a:endParaRPr lang="en-AU"/>
          </a:p>
        </p:txBody>
      </p:sp>
    </p:spTree>
    <p:extLst>
      <p:ext uri="{BB962C8B-B14F-4D97-AF65-F5344CB8AC3E}">
        <p14:creationId xmlns:p14="http://schemas.microsoft.com/office/powerpoint/2010/main" val="84592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13CA9-263D-4B2B-865C-8953D1A13922}" type="datetimeFigureOut">
              <a:rPr lang="en-AU" smtClean="0"/>
              <a:t>8/03/2017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C51D17-AA6C-47E7-9602-471B5C5D6EB4}" type="slidenum">
              <a:rPr lang="en-AU" smtClean="0"/>
              <a:t>‹#›</a:t>
            </a:fld>
            <a:endParaRPr lang="en-AU"/>
          </a:p>
        </p:txBody>
      </p:sp>
    </p:spTree>
    <p:extLst>
      <p:ext uri="{BB962C8B-B14F-4D97-AF65-F5344CB8AC3E}">
        <p14:creationId xmlns:p14="http://schemas.microsoft.com/office/powerpoint/2010/main" val="334604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3513CA9-263D-4B2B-865C-8953D1A13922}" type="datetimeFigureOut">
              <a:rPr lang="en-AU" smtClean="0"/>
              <a:t>8/03/2017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C51D17-AA6C-47E7-9602-471B5C5D6EB4}" type="slidenum">
              <a:rPr lang="en-AU" smtClean="0"/>
              <a:t>‹#›</a:t>
            </a:fld>
            <a:endParaRPr lang="en-AU"/>
          </a:p>
        </p:txBody>
      </p:sp>
    </p:spTree>
    <p:extLst>
      <p:ext uri="{BB962C8B-B14F-4D97-AF65-F5344CB8AC3E}">
        <p14:creationId xmlns:p14="http://schemas.microsoft.com/office/powerpoint/2010/main" val="311605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3513CA9-263D-4B2B-865C-8953D1A13922}" type="datetimeFigureOut">
              <a:rPr lang="en-AU" smtClean="0"/>
              <a:t>8/03/2017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6C51D17-AA6C-47E7-9602-471B5C5D6EB4}" type="slidenum">
              <a:rPr lang="en-AU" smtClean="0"/>
              <a:t>‹#›</a:t>
            </a:fld>
            <a:endParaRPr lang="en-AU"/>
          </a:p>
        </p:txBody>
      </p:sp>
    </p:spTree>
    <p:extLst>
      <p:ext uri="{BB962C8B-B14F-4D97-AF65-F5344CB8AC3E}">
        <p14:creationId xmlns:p14="http://schemas.microsoft.com/office/powerpoint/2010/main" val="211354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3513CA9-263D-4B2B-865C-8953D1A13922}" type="datetimeFigureOut">
              <a:rPr lang="en-AU" smtClean="0"/>
              <a:t>8/03/2017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6C51D17-AA6C-47E7-9602-471B5C5D6EB4}" type="slidenum">
              <a:rPr lang="en-AU" smtClean="0"/>
              <a:t>‹#›</a:t>
            </a:fld>
            <a:endParaRPr lang="en-AU"/>
          </a:p>
        </p:txBody>
      </p:sp>
    </p:spTree>
    <p:extLst>
      <p:ext uri="{BB962C8B-B14F-4D97-AF65-F5344CB8AC3E}">
        <p14:creationId xmlns:p14="http://schemas.microsoft.com/office/powerpoint/2010/main" val="32880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13CA9-263D-4B2B-865C-8953D1A13922}" type="datetimeFigureOut">
              <a:rPr lang="en-AU" smtClean="0"/>
              <a:t>8/03/2017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6C51D17-AA6C-47E7-9602-471B5C5D6EB4}" type="slidenum">
              <a:rPr lang="en-AU" smtClean="0"/>
              <a:t>‹#›</a:t>
            </a:fld>
            <a:endParaRPr lang="en-AU"/>
          </a:p>
        </p:txBody>
      </p:sp>
    </p:spTree>
    <p:extLst>
      <p:ext uri="{BB962C8B-B14F-4D97-AF65-F5344CB8AC3E}">
        <p14:creationId xmlns:p14="http://schemas.microsoft.com/office/powerpoint/2010/main" val="11140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13CA9-263D-4B2B-865C-8953D1A13922}" type="datetimeFigureOut">
              <a:rPr lang="en-AU" smtClean="0"/>
              <a:t>8/03/2017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C51D17-AA6C-47E7-9602-471B5C5D6EB4}" type="slidenum">
              <a:rPr lang="en-AU" smtClean="0"/>
              <a:t>‹#›</a:t>
            </a:fld>
            <a:endParaRPr lang="en-AU"/>
          </a:p>
        </p:txBody>
      </p:sp>
    </p:spTree>
    <p:extLst>
      <p:ext uri="{BB962C8B-B14F-4D97-AF65-F5344CB8AC3E}">
        <p14:creationId xmlns:p14="http://schemas.microsoft.com/office/powerpoint/2010/main" val="7722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13CA9-263D-4B2B-865C-8953D1A13922}" type="datetimeFigureOut">
              <a:rPr lang="en-AU" smtClean="0"/>
              <a:t>8/03/2017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C51D17-AA6C-47E7-9602-471B5C5D6EB4}" type="slidenum">
              <a:rPr lang="en-AU" smtClean="0"/>
              <a:t>‹#›</a:t>
            </a:fld>
            <a:endParaRPr lang="en-AU"/>
          </a:p>
        </p:txBody>
      </p:sp>
    </p:spTree>
    <p:extLst>
      <p:ext uri="{BB962C8B-B14F-4D97-AF65-F5344CB8AC3E}">
        <p14:creationId xmlns:p14="http://schemas.microsoft.com/office/powerpoint/2010/main" val="140858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13CA9-263D-4B2B-865C-8953D1A13922}" type="datetimeFigureOut">
              <a:rPr lang="en-AU" smtClean="0"/>
              <a:t>8/03/2017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51D17-AA6C-47E7-9602-471B5C5D6EB4}" type="slidenum">
              <a:rPr lang="en-AU" smtClean="0"/>
              <a:t>‹#›</a:t>
            </a:fld>
            <a:endParaRPr lang="en-AU"/>
          </a:p>
        </p:txBody>
      </p:sp>
    </p:spTree>
    <p:extLst>
      <p:ext uri="{BB962C8B-B14F-4D97-AF65-F5344CB8AC3E}">
        <p14:creationId xmlns:p14="http://schemas.microsoft.com/office/powerpoint/2010/main" val="2698135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google.com.au/url?sa=i&amp;rct=j&amp;q=&amp;esrc=s&amp;source=images&amp;cd=&amp;cad=rja&amp;uact=8&amp;ved=0ahUKEwjC_YuQrcXSAhUDTbwKHRy5Ds4QjRwIBw&amp;url=http://hd-wall-papers.com/wallpapers/pictures-of-poppies.html&amp;psig=AFQjCNEKN26n5PJQV_c29G7RihpoVZGy7g&amp;ust=148900904776089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au/url?sa=i&amp;rct=j&amp;q=&amp;esrc=s&amp;source=images&amp;cd=&amp;cad=rja&amp;uact=8&amp;ved=0ahUKEwiQ94_EtcXSAhVKFJQKHRyDD_cQjRwIBw&amp;url=https://www.internationaltraveller.com/through-flanders-fields/&amp;psig=AFQjCNGotusuNLfffF5VbaygP8mXBP3eWQ&amp;ust=1489011265256587"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8237" y="3212976"/>
            <a:ext cx="607089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5400" b="1" i="0" u="none" strike="noStrike" cap="none" normalizeH="0" baseline="0" dirty="0" smtClean="0">
                <a:ln>
                  <a:noFill/>
                </a:ln>
                <a:solidFill>
                  <a:schemeClr val="tx1"/>
                </a:solidFill>
                <a:effectLst/>
                <a:latin typeface="Arial" charset="0"/>
                <a:cs typeface="Arial" charset="0"/>
              </a:rPr>
              <a:t>In Flanders Fields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chemeClr val="tx1"/>
                </a:solidFill>
                <a:effectLst/>
                <a:latin typeface="Arial" charset="0"/>
                <a:cs typeface="Arial" charset="0"/>
              </a:rPr>
              <a:t>  </a:t>
            </a:r>
            <a:r>
              <a:rPr kumimoji="0" lang="en-US" altLang="en-US" sz="3200" b="0" i="0" u="none" strike="noStrike" cap="none" normalizeH="0" baseline="0" dirty="0" smtClean="0">
                <a:ln>
                  <a:noFill/>
                </a:ln>
                <a:solidFill>
                  <a:schemeClr val="tx1"/>
                </a:solidFill>
                <a:effectLst/>
                <a:latin typeface="Arial" charset="0"/>
                <a:cs typeface="Arial" charset="0"/>
              </a:rPr>
              <a:t>By John McCrae, May 1915</a:t>
            </a:r>
          </a:p>
        </p:txBody>
      </p:sp>
      <p:pic>
        <p:nvPicPr>
          <p:cNvPr id="1026" name="Picture 2" descr="Flanders Poppy on the First World War battlefiel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46719"/>
            <a:ext cx="762000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39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245000"/>
                    </a14:imgEffect>
                  </a14:imgLayer>
                </a14:imgProps>
              </a:ext>
              <a:ext uri="{28A0092B-C50C-407E-A947-70E740481C1C}">
                <a14:useLocalDpi xmlns:a14="http://schemas.microsoft.com/office/drawing/2010/main" val="0"/>
              </a:ext>
            </a:extLst>
          </a:blip>
          <a:srcRect/>
          <a:stretch>
            <a:fillRect/>
          </a:stretch>
        </p:blipFill>
        <p:spPr bwMode="auto">
          <a:xfrm>
            <a:off x="-627222" y="-99392"/>
            <a:ext cx="10976134"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3568" y="188640"/>
            <a:ext cx="7776864" cy="6370975"/>
          </a:xfrm>
          <a:prstGeom prst="rect">
            <a:avLst/>
          </a:prstGeom>
        </p:spPr>
        <p:txBody>
          <a:bodyPr wrap="square">
            <a:spAutoFit/>
          </a:bodyPr>
          <a:lstStyle/>
          <a:p>
            <a:pPr lvl="0" algn="ctr" eaLnBrk="0" fontAlgn="base" hangingPunct="0">
              <a:spcBef>
                <a:spcPct val="0"/>
              </a:spcBef>
              <a:spcAft>
                <a:spcPct val="0"/>
              </a:spcAft>
            </a:pPr>
            <a:r>
              <a:rPr lang="en-US" altLang="en-US" sz="2400" dirty="0">
                <a:latin typeface="Baskerville Old Face" panose="02020602080505020303" pitchFamily="18" charset="0"/>
                <a:cs typeface="Arial" charset="0"/>
              </a:rPr>
              <a:t>In Flanders fields the poppies blow</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Between the crosses, row on row,</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That mark our place; and in the sky</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The larks, still bravely singing, fly</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Scarce heard amid the guns below</a:t>
            </a:r>
            <a:r>
              <a:rPr lang="en-US" altLang="en-US" sz="2400" dirty="0" smtClean="0">
                <a:latin typeface="Baskerville Old Face" panose="02020602080505020303" pitchFamily="18" charset="0"/>
                <a:cs typeface="Arial" charset="0"/>
              </a:rPr>
              <a:t>.</a:t>
            </a:r>
          </a:p>
          <a:p>
            <a:pPr lvl="0" algn="ctr" eaLnBrk="0" fontAlgn="base" hangingPunct="0">
              <a:spcBef>
                <a:spcPct val="0"/>
              </a:spcBef>
              <a:spcAft>
                <a:spcPct val="0"/>
              </a:spcAft>
            </a:pPr>
            <a:endParaRPr lang="en-US" altLang="en-US" sz="2400" dirty="0">
              <a:latin typeface="Baskerville Old Face" panose="02020602080505020303" pitchFamily="18" charset="0"/>
              <a:cs typeface="Arial" charset="0"/>
            </a:endParaRPr>
          </a:p>
          <a:p>
            <a:pPr lvl="0" algn="ctr" eaLnBrk="0" fontAlgn="base" hangingPunct="0">
              <a:spcBef>
                <a:spcPct val="0"/>
              </a:spcBef>
              <a:spcAft>
                <a:spcPct val="0"/>
              </a:spcAft>
            </a:pPr>
            <a:r>
              <a:rPr lang="en-US" altLang="en-US" sz="2400" dirty="0">
                <a:latin typeface="Baskerville Old Face" panose="02020602080505020303" pitchFamily="18" charset="0"/>
                <a:cs typeface="Arial" charset="0"/>
              </a:rPr>
              <a:t>We are the Dead. Short days ago</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We lived, felt dawn, saw sunset glow,</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Loved and were loved, and now we lie</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In Flanders fields</a:t>
            </a:r>
            <a:r>
              <a:rPr lang="en-US" altLang="en-US" sz="2400" dirty="0" smtClean="0">
                <a:latin typeface="Baskerville Old Face" panose="02020602080505020303" pitchFamily="18" charset="0"/>
                <a:cs typeface="Arial" charset="0"/>
              </a:rPr>
              <a:t>.</a:t>
            </a:r>
          </a:p>
          <a:p>
            <a:pPr lvl="0" algn="ctr" eaLnBrk="0" fontAlgn="base" hangingPunct="0">
              <a:spcBef>
                <a:spcPct val="0"/>
              </a:spcBef>
              <a:spcAft>
                <a:spcPct val="0"/>
              </a:spcAft>
            </a:pPr>
            <a:endParaRPr lang="en-US" altLang="en-US" sz="2400" dirty="0">
              <a:latin typeface="Baskerville Old Face" panose="02020602080505020303" pitchFamily="18" charset="0"/>
              <a:cs typeface="Arial" charset="0"/>
            </a:endParaRPr>
          </a:p>
          <a:p>
            <a:pPr lvl="0" algn="ctr" eaLnBrk="0" fontAlgn="base" hangingPunct="0">
              <a:spcBef>
                <a:spcPct val="0"/>
              </a:spcBef>
              <a:spcAft>
                <a:spcPct val="0"/>
              </a:spcAft>
            </a:pPr>
            <a:r>
              <a:rPr lang="en-US" altLang="en-US" sz="2400" dirty="0">
                <a:latin typeface="Baskerville Old Face" panose="02020602080505020303" pitchFamily="18" charset="0"/>
                <a:cs typeface="Arial" charset="0"/>
              </a:rPr>
              <a:t>Take up our quarrel with the foe:</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To you from failing hands we throw</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The torch; be yours to hold it high.</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If ye break faith with us who die</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We shall not sleep, though poppies grow</a:t>
            </a:r>
            <a:br>
              <a:rPr lang="en-US" altLang="en-US" sz="2400" dirty="0">
                <a:latin typeface="Baskerville Old Face" panose="02020602080505020303" pitchFamily="18" charset="0"/>
                <a:cs typeface="Arial" charset="0"/>
              </a:rPr>
            </a:br>
            <a:r>
              <a:rPr lang="en-US" altLang="en-US" sz="2400" dirty="0">
                <a:latin typeface="Baskerville Old Face" panose="02020602080505020303" pitchFamily="18" charset="0"/>
                <a:cs typeface="Arial" charset="0"/>
              </a:rPr>
              <a:t>In Flanders fields.</a:t>
            </a:r>
          </a:p>
        </p:txBody>
      </p:sp>
      <p:sp>
        <p:nvSpPr>
          <p:cNvPr id="3" name="AutoShape 2" descr="Image result for poppies">
            <a:hlinkClick r:id="rId4"/>
          </p:cNvPr>
          <p:cNvSpPr>
            <a:spLocks noChangeAspect="1" noChangeArrowheads="1"/>
          </p:cNvSpPr>
          <p:nvPr/>
        </p:nvSpPr>
        <p:spPr bwMode="auto">
          <a:xfrm>
            <a:off x="46038" y="-2217738"/>
            <a:ext cx="7410450" cy="462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180197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700" y="2967335"/>
            <a:ext cx="5400600" cy="923330"/>
          </a:xfrm>
          <a:prstGeom prst="rect">
            <a:avLst/>
          </a:prstGeom>
        </p:spPr>
        <p:txBody>
          <a:bodyPr wrap="square">
            <a:spAutoFit/>
          </a:bodyPr>
          <a:lstStyle/>
          <a:p>
            <a:pPr lvl="0" algn="ctr" fontAlgn="base">
              <a:spcBef>
                <a:spcPct val="0"/>
              </a:spcBef>
              <a:spcAft>
                <a:spcPct val="0"/>
              </a:spcAft>
            </a:pPr>
            <a:r>
              <a:rPr kumimoji="0" lang="en-US" altLang="en-US" sz="5400" b="1" i="0" u="none" strike="noStrike" cap="none" normalizeH="0" baseline="0" dirty="0" smtClean="0">
                <a:ln>
                  <a:noFill/>
                </a:ln>
                <a:solidFill>
                  <a:schemeClr val="tx1"/>
                </a:solidFill>
                <a:effectLst/>
                <a:latin typeface="Baskerville Old Face" panose="02020602080505020303" pitchFamily="18" charset="0"/>
                <a:cs typeface="Arial" charset="0"/>
              </a:rPr>
              <a:t>In Flanders Fields</a:t>
            </a:r>
          </a:p>
        </p:txBody>
      </p:sp>
      <p:sp>
        <p:nvSpPr>
          <p:cNvPr id="3" name="TextBox 2"/>
          <p:cNvSpPr txBox="1"/>
          <p:nvPr/>
        </p:nvSpPr>
        <p:spPr>
          <a:xfrm>
            <a:off x="323528" y="1124743"/>
            <a:ext cx="5148572" cy="1200329"/>
          </a:xfrm>
          <a:prstGeom prst="rect">
            <a:avLst/>
          </a:prstGeom>
          <a:noFill/>
          <a:ln>
            <a:solidFill>
              <a:srgbClr val="00B0F0"/>
            </a:solidFill>
          </a:ln>
        </p:spPr>
        <p:txBody>
          <a:bodyPr wrap="square" rtlCol="0">
            <a:spAutoFit/>
          </a:bodyPr>
          <a:lstStyle/>
          <a:p>
            <a:r>
              <a:rPr lang="en-AU" dirty="0" smtClean="0">
                <a:effectLst/>
              </a:rPr>
              <a:t>The Flanders region, in Belgium, was the site of the Second Battle of Ypres, where McCrae fought. Over 105,000 soldiers were killed or wounded </a:t>
            </a:r>
            <a:r>
              <a:rPr lang="en-AU" dirty="0" smtClean="0"/>
              <a:t>in this battle. The site is now a massive WW1 Cemetery.</a:t>
            </a:r>
            <a:endParaRPr lang="en-AU" dirty="0"/>
          </a:p>
        </p:txBody>
      </p:sp>
      <p:pic>
        <p:nvPicPr>
          <p:cNvPr id="3074" name="Picture 2" descr="Image result for ypres flanders fields cemetery">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8892" y="3883836"/>
            <a:ext cx="3986216" cy="26611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419872" y="2420888"/>
            <a:ext cx="216024" cy="720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808577" y="2384951"/>
            <a:ext cx="552948"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79781" y="570746"/>
            <a:ext cx="2448272" cy="1754326"/>
          </a:xfrm>
          <a:prstGeom prst="rect">
            <a:avLst/>
          </a:prstGeom>
          <a:noFill/>
          <a:ln>
            <a:solidFill>
              <a:srgbClr val="FF0000"/>
            </a:solidFill>
          </a:ln>
        </p:spPr>
        <p:txBody>
          <a:bodyPr wrap="square" rtlCol="0">
            <a:spAutoFit/>
          </a:bodyPr>
          <a:lstStyle/>
          <a:p>
            <a:r>
              <a:rPr lang="en-AU" dirty="0" smtClean="0"/>
              <a:t>The title of the poem sets a direct place for the events that occurred, however the themes are more universal.</a:t>
            </a:r>
            <a:endParaRPr lang="en-AU" dirty="0"/>
          </a:p>
        </p:txBody>
      </p:sp>
    </p:spTree>
    <p:extLst>
      <p:ext uri="{BB962C8B-B14F-4D97-AF65-F5344CB8AC3E}">
        <p14:creationId xmlns:p14="http://schemas.microsoft.com/office/powerpoint/2010/main" val="2268208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59504"/>
            <a:ext cx="4572000" cy="1938992"/>
          </a:xfrm>
          <a:prstGeom prst="rect">
            <a:avLst/>
          </a:prstGeom>
        </p:spPr>
        <p:txBody>
          <a:bodyPr>
            <a:spAutoFit/>
          </a:bodyPr>
          <a:lstStyle/>
          <a:p>
            <a:pPr lvl="0" algn="ctr" eaLnBrk="0" fontAlgn="base" hangingPunct="0">
              <a:spcBef>
                <a:spcPct val="0"/>
              </a:spcBef>
              <a:spcAft>
                <a:spcPct val="0"/>
              </a:spcAft>
            </a:pPr>
            <a:r>
              <a:rPr lang="en-US" altLang="en-US" sz="2400" dirty="0" smtClean="0">
                <a:latin typeface="Baskerville Old Face" panose="02020602080505020303" pitchFamily="18" charset="0"/>
                <a:cs typeface="Arial" charset="0"/>
              </a:rPr>
              <a:t>In Flanders fields the poppies blow</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Between the crosses, row on row,</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That mark our place; and in the sky</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The larks, still bravely singing, fly</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Scarce heard amid the guns below.</a:t>
            </a:r>
          </a:p>
        </p:txBody>
      </p:sp>
      <p:cxnSp>
        <p:nvCxnSpPr>
          <p:cNvPr id="4" name="Straight Connector 3"/>
          <p:cNvCxnSpPr/>
          <p:nvPr/>
        </p:nvCxnSpPr>
        <p:spPr>
          <a:xfrm>
            <a:off x="2411760" y="2852936"/>
            <a:ext cx="216024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55776" y="2132856"/>
            <a:ext cx="1224136" cy="4320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5536" y="548680"/>
            <a:ext cx="2016224" cy="1477328"/>
          </a:xfrm>
          <a:prstGeom prst="rect">
            <a:avLst/>
          </a:prstGeom>
          <a:noFill/>
          <a:ln>
            <a:solidFill>
              <a:srgbClr val="FFFF00"/>
            </a:solidFill>
          </a:ln>
        </p:spPr>
        <p:txBody>
          <a:bodyPr wrap="square" rtlCol="0">
            <a:spAutoFit/>
          </a:bodyPr>
          <a:lstStyle/>
          <a:p>
            <a:r>
              <a:rPr lang="en-AU" dirty="0" smtClean="0"/>
              <a:t>Repetition of title emphasises the soft alliteration of the F sounds, adds peaceful tone.</a:t>
            </a:r>
            <a:endParaRPr lang="en-AU" dirty="0"/>
          </a:p>
        </p:txBody>
      </p:sp>
      <p:cxnSp>
        <p:nvCxnSpPr>
          <p:cNvPr id="11" name="Straight Connector 10"/>
          <p:cNvCxnSpPr/>
          <p:nvPr/>
        </p:nvCxnSpPr>
        <p:spPr>
          <a:xfrm>
            <a:off x="5076056" y="2852936"/>
            <a:ext cx="15841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076056" y="1916832"/>
            <a:ext cx="433603" cy="5426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85728" y="112282"/>
            <a:ext cx="3816424" cy="2031325"/>
          </a:xfrm>
          <a:prstGeom prst="rect">
            <a:avLst/>
          </a:prstGeom>
          <a:noFill/>
          <a:ln>
            <a:solidFill>
              <a:srgbClr val="FF0000"/>
            </a:solidFill>
          </a:ln>
        </p:spPr>
        <p:txBody>
          <a:bodyPr wrap="square" rtlCol="0">
            <a:spAutoFit/>
          </a:bodyPr>
          <a:lstStyle/>
          <a:p>
            <a:r>
              <a:rPr lang="en-AU" dirty="0" smtClean="0"/>
              <a:t>Poppies are a significant symbol in this poem. The flowers only grow in upturned earth, and were widespread on the battle fields. They are symbolic of both life continuing, and also the colour of them (red) is symbolic of the spilled blood of men.</a:t>
            </a:r>
            <a:endParaRPr lang="en-AU" dirty="0"/>
          </a:p>
        </p:txBody>
      </p:sp>
      <p:cxnSp>
        <p:nvCxnSpPr>
          <p:cNvPr id="17" name="Straight Connector 16"/>
          <p:cNvCxnSpPr/>
          <p:nvPr/>
        </p:nvCxnSpPr>
        <p:spPr>
          <a:xfrm>
            <a:off x="2555776" y="3212976"/>
            <a:ext cx="396044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660232" y="2564904"/>
            <a:ext cx="432048" cy="50405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215134" y="136690"/>
            <a:ext cx="1656184" cy="2585323"/>
          </a:xfrm>
          <a:prstGeom prst="rect">
            <a:avLst/>
          </a:prstGeom>
          <a:noFill/>
          <a:ln>
            <a:solidFill>
              <a:srgbClr val="92D050"/>
            </a:solidFill>
          </a:ln>
        </p:spPr>
        <p:txBody>
          <a:bodyPr wrap="square" rtlCol="0">
            <a:spAutoFit/>
          </a:bodyPr>
          <a:lstStyle/>
          <a:p>
            <a:r>
              <a:rPr lang="en-AU" dirty="0" smtClean="0"/>
              <a:t>The use of plural here, as well as repetition, provides imagery of the massive scale of death on this field.</a:t>
            </a:r>
            <a:endParaRPr lang="en-AU" dirty="0"/>
          </a:p>
        </p:txBody>
      </p:sp>
      <p:cxnSp>
        <p:nvCxnSpPr>
          <p:cNvPr id="24" name="Straight Connector 23"/>
          <p:cNvCxnSpPr/>
          <p:nvPr/>
        </p:nvCxnSpPr>
        <p:spPr>
          <a:xfrm>
            <a:off x="3779912" y="3573016"/>
            <a:ext cx="115212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51720" y="3212976"/>
            <a:ext cx="360040" cy="21852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0667" y="2188168"/>
            <a:ext cx="1872208" cy="2031325"/>
          </a:xfrm>
          <a:prstGeom prst="rect">
            <a:avLst/>
          </a:prstGeom>
          <a:noFill/>
          <a:ln>
            <a:solidFill>
              <a:schemeClr val="accent6"/>
            </a:solidFill>
          </a:ln>
        </p:spPr>
        <p:txBody>
          <a:bodyPr wrap="square" rtlCol="0">
            <a:spAutoFit/>
          </a:bodyPr>
          <a:lstStyle/>
          <a:p>
            <a:r>
              <a:rPr lang="en-AU" dirty="0" smtClean="0"/>
              <a:t>Personal pronoun gives narrative perspective of first person. This poem is written from the voice of the dead.</a:t>
            </a:r>
            <a:endParaRPr lang="en-AU" dirty="0"/>
          </a:p>
        </p:txBody>
      </p:sp>
      <p:cxnSp>
        <p:nvCxnSpPr>
          <p:cNvPr id="29" name="Straight Connector 28"/>
          <p:cNvCxnSpPr/>
          <p:nvPr/>
        </p:nvCxnSpPr>
        <p:spPr>
          <a:xfrm>
            <a:off x="3167844" y="3933056"/>
            <a:ext cx="334837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46710" y="3933056"/>
            <a:ext cx="837093" cy="28643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702152" y="4398495"/>
            <a:ext cx="2355102" cy="2031325"/>
          </a:xfrm>
          <a:prstGeom prst="rect">
            <a:avLst/>
          </a:prstGeom>
          <a:noFill/>
          <a:ln>
            <a:solidFill>
              <a:srgbClr val="00B0F0"/>
            </a:solidFill>
          </a:ln>
        </p:spPr>
        <p:txBody>
          <a:bodyPr wrap="square" rtlCol="0">
            <a:spAutoFit/>
          </a:bodyPr>
          <a:lstStyle/>
          <a:p>
            <a:r>
              <a:rPr lang="en-AU" dirty="0" smtClean="0"/>
              <a:t>Contrasting imagery of life in the sky to the death on the ground. Emphasised by the emotive personification of ‘bravely’.</a:t>
            </a:r>
            <a:endParaRPr lang="en-AU" dirty="0"/>
          </a:p>
        </p:txBody>
      </p:sp>
      <p:cxnSp>
        <p:nvCxnSpPr>
          <p:cNvPr id="35" name="Straight Connector 34"/>
          <p:cNvCxnSpPr/>
          <p:nvPr/>
        </p:nvCxnSpPr>
        <p:spPr>
          <a:xfrm>
            <a:off x="2411760" y="4293096"/>
            <a:ext cx="423495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35896" y="4445496"/>
            <a:ext cx="360040" cy="4956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95536" y="4941168"/>
            <a:ext cx="3600400" cy="1754326"/>
          </a:xfrm>
          <a:prstGeom prst="rect">
            <a:avLst/>
          </a:prstGeom>
          <a:noFill/>
          <a:ln>
            <a:solidFill>
              <a:schemeClr val="accent2"/>
            </a:solidFill>
          </a:ln>
        </p:spPr>
        <p:txBody>
          <a:bodyPr wrap="square" rtlCol="0">
            <a:spAutoFit/>
          </a:bodyPr>
          <a:lstStyle/>
          <a:p>
            <a:r>
              <a:rPr lang="en-AU" dirty="0" smtClean="0"/>
              <a:t>Aural imagery of the ongoing battlefield. This is also a metaphor for the soldier’s inability to appreciate signs of life, as they are consumed with the sights and sounds of war and death.</a:t>
            </a:r>
            <a:endParaRPr lang="en-AU" dirty="0"/>
          </a:p>
        </p:txBody>
      </p:sp>
    </p:spTree>
    <p:extLst>
      <p:ext uri="{BB962C8B-B14F-4D97-AF65-F5344CB8AC3E}">
        <p14:creationId xmlns:p14="http://schemas.microsoft.com/office/powerpoint/2010/main" val="3995718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2856" y="2644170"/>
            <a:ext cx="4878288" cy="1569660"/>
          </a:xfrm>
          <a:prstGeom prst="rect">
            <a:avLst/>
          </a:prstGeom>
        </p:spPr>
        <p:txBody>
          <a:bodyPr wrap="square">
            <a:spAutoFit/>
          </a:bodyPr>
          <a:lstStyle/>
          <a:p>
            <a:pPr lvl="0" algn="ctr" eaLnBrk="0" fontAlgn="base" hangingPunct="0">
              <a:spcBef>
                <a:spcPct val="0"/>
              </a:spcBef>
              <a:spcAft>
                <a:spcPct val="0"/>
              </a:spcAft>
            </a:pPr>
            <a:r>
              <a:rPr lang="en-US" altLang="en-US" sz="2400" dirty="0" smtClean="0">
                <a:latin typeface="Baskerville Old Face" panose="02020602080505020303" pitchFamily="18" charset="0"/>
                <a:cs typeface="Arial" charset="0"/>
              </a:rPr>
              <a:t>We are the Dead. Short days ago</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We lived, felt dawn, saw sunset glow,</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Loved and were loved, and now we lie</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In Flanders fields.</a:t>
            </a:r>
          </a:p>
        </p:txBody>
      </p:sp>
      <p:cxnSp>
        <p:nvCxnSpPr>
          <p:cNvPr id="4" name="Straight Connector 3"/>
          <p:cNvCxnSpPr/>
          <p:nvPr/>
        </p:nvCxnSpPr>
        <p:spPr>
          <a:xfrm>
            <a:off x="2555776" y="2996952"/>
            <a:ext cx="223224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907704" y="1772816"/>
            <a:ext cx="1872208" cy="87135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520" y="116632"/>
            <a:ext cx="2736304" cy="1754326"/>
          </a:xfrm>
          <a:prstGeom prst="rect">
            <a:avLst/>
          </a:prstGeom>
          <a:noFill/>
          <a:ln>
            <a:solidFill>
              <a:srgbClr val="FFFF00"/>
            </a:solidFill>
          </a:ln>
        </p:spPr>
        <p:txBody>
          <a:bodyPr wrap="square" rtlCol="0">
            <a:spAutoFit/>
          </a:bodyPr>
          <a:lstStyle/>
          <a:p>
            <a:r>
              <a:rPr lang="en-AU" dirty="0" smtClean="0"/>
              <a:t>Short sentence emphasises the narrative perspective. Personal pronouns are written in plural form to highlight the number of dead.</a:t>
            </a:r>
            <a:endParaRPr lang="en-AU" dirty="0"/>
          </a:p>
        </p:txBody>
      </p:sp>
      <p:cxnSp>
        <p:nvCxnSpPr>
          <p:cNvPr id="10" name="Straight Connector 9"/>
          <p:cNvCxnSpPr/>
          <p:nvPr/>
        </p:nvCxnSpPr>
        <p:spPr>
          <a:xfrm>
            <a:off x="4932040" y="2996952"/>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32040" y="2208493"/>
            <a:ext cx="936104" cy="4356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79912" y="620688"/>
            <a:ext cx="2304256" cy="1477328"/>
          </a:xfrm>
          <a:prstGeom prst="rect">
            <a:avLst/>
          </a:prstGeom>
          <a:noFill/>
          <a:ln>
            <a:solidFill>
              <a:srgbClr val="FF0000"/>
            </a:solidFill>
          </a:ln>
        </p:spPr>
        <p:txBody>
          <a:bodyPr wrap="square" rtlCol="0">
            <a:spAutoFit/>
          </a:bodyPr>
          <a:lstStyle/>
          <a:p>
            <a:r>
              <a:rPr lang="en-AU" dirty="0" smtClean="0"/>
              <a:t>Emphasises how quickly life can be taken away, and how fresh the memories of life are.</a:t>
            </a:r>
            <a:endParaRPr lang="en-AU" dirty="0"/>
          </a:p>
        </p:txBody>
      </p:sp>
      <p:cxnSp>
        <p:nvCxnSpPr>
          <p:cNvPr id="16" name="Straight Connector 15"/>
          <p:cNvCxnSpPr/>
          <p:nvPr/>
        </p:nvCxnSpPr>
        <p:spPr>
          <a:xfrm>
            <a:off x="2411760" y="3429000"/>
            <a:ext cx="432048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804248" y="2644170"/>
            <a:ext cx="206896" cy="56880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47115" y="548680"/>
            <a:ext cx="2160240" cy="2031325"/>
          </a:xfrm>
          <a:prstGeom prst="rect">
            <a:avLst/>
          </a:prstGeom>
          <a:noFill/>
          <a:ln>
            <a:solidFill>
              <a:srgbClr val="92D050"/>
            </a:solidFill>
          </a:ln>
        </p:spPr>
        <p:txBody>
          <a:bodyPr wrap="square" rtlCol="0">
            <a:spAutoFit/>
          </a:bodyPr>
          <a:lstStyle/>
          <a:p>
            <a:r>
              <a:rPr lang="en-AU" dirty="0" smtClean="0"/>
              <a:t>Images of life are symbolic of what has been lost. There is a metaphor about the cycle of life in the rising and setting of the sun.</a:t>
            </a:r>
            <a:endParaRPr lang="en-AU" dirty="0"/>
          </a:p>
        </p:txBody>
      </p:sp>
      <p:cxnSp>
        <p:nvCxnSpPr>
          <p:cNvPr id="22" name="Straight Connector 21"/>
          <p:cNvCxnSpPr/>
          <p:nvPr/>
        </p:nvCxnSpPr>
        <p:spPr>
          <a:xfrm>
            <a:off x="2267744" y="3789040"/>
            <a:ext cx="2664296"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99810" y="3392996"/>
            <a:ext cx="267934" cy="18002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7516" y="2335813"/>
            <a:ext cx="1680187" cy="1477328"/>
          </a:xfrm>
          <a:prstGeom prst="rect">
            <a:avLst/>
          </a:prstGeom>
          <a:noFill/>
          <a:ln>
            <a:solidFill>
              <a:srgbClr val="00B0F0"/>
            </a:solidFill>
          </a:ln>
        </p:spPr>
        <p:txBody>
          <a:bodyPr wrap="square" rtlCol="0">
            <a:spAutoFit/>
          </a:bodyPr>
          <a:lstStyle/>
          <a:p>
            <a:r>
              <a:rPr lang="en-AU" dirty="0" smtClean="0"/>
              <a:t>Emotive language, in past tense, highlights what has been lost.</a:t>
            </a:r>
            <a:endParaRPr lang="en-AU" dirty="0"/>
          </a:p>
        </p:txBody>
      </p:sp>
      <p:cxnSp>
        <p:nvCxnSpPr>
          <p:cNvPr id="29" name="Straight Connector 28"/>
          <p:cNvCxnSpPr/>
          <p:nvPr/>
        </p:nvCxnSpPr>
        <p:spPr>
          <a:xfrm>
            <a:off x="5508104" y="3789040"/>
            <a:ext cx="139959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207900" y="3941440"/>
            <a:ext cx="380324" cy="35165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04248" y="4213830"/>
            <a:ext cx="1944216" cy="1200329"/>
          </a:xfrm>
          <a:prstGeom prst="rect">
            <a:avLst/>
          </a:prstGeom>
          <a:noFill/>
          <a:ln>
            <a:solidFill>
              <a:schemeClr val="accent2"/>
            </a:solidFill>
          </a:ln>
        </p:spPr>
        <p:txBody>
          <a:bodyPr wrap="square" rtlCol="0">
            <a:spAutoFit/>
          </a:bodyPr>
          <a:lstStyle/>
          <a:p>
            <a:r>
              <a:rPr lang="en-AU" dirty="0" smtClean="0"/>
              <a:t>Present tense is in contrast to images of life. Now there is nothing.</a:t>
            </a:r>
            <a:endParaRPr lang="en-AU" dirty="0"/>
          </a:p>
        </p:txBody>
      </p:sp>
      <p:cxnSp>
        <p:nvCxnSpPr>
          <p:cNvPr id="36" name="Straight Connector 35"/>
          <p:cNvCxnSpPr/>
          <p:nvPr/>
        </p:nvCxnSpPr>
        <p:spPr>
          <a:xfrm>
            <a:off x="3419872" y="4117268"/>
            <a:ext cx="2232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72272" y="4293096"/>
            <a:ext cx="999728" cy="6480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55576" y="4813994"/>
            <a:ext cx="2664296" cy="1477328"/>
          </a:xfrm>
          <a:prstGeom prst="rect">
            <a:avLst/>
          </a:prstGeom>
          <a:noFill/>
          <a:ln>
            <a:solidFill>
              <a:schemeClr val="accent6"/>
            </a:solidFill>
          </a:ln>
        </p:spPr>
        <p:txBody>
          <a:bodyPr wrap="square" rtlCol="0">
            <a:spAutoFit/>
          </a:bodyPr>
          <a:lstStyle/>
          <a:p>
            <a:r>
              <a:rPr lang="en-AU" dirty="0" smtClean="0"/>
              <a:t>Repetition of the title establishes place of final resting site of the dead. It is now a cemetery rather than a battle field.</a:t>
            </a:r>
            <a:endParaRPr lang="en-AU" dirty="0"/>
          </a:p>
        </p:txBody>
      </p:sp>
    </p:spTree>
    <p:extLst>
      <p:ext uri="{BB962C8B-B14F-4D97-AF65-F5344CB8AC3E}">
        <p14:creationId xmlns:p14="http://schemas.microsoft.com/office/powerpoint/2010/main" val="1210482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4824" y="2274838"/>
            <a:ext cx="5454352" cy="2308324"/>
          </a:xfrm>
          <a:prstGeom prst="rect">
            <a:avLst/>
          </a:prstGeom>
        </p:spPr>
        <p:txBody>
          <a:bodyPr wrap="square">
            <a:spAutoFit/>
          </a:bodyPr>
          <a:lstStyle/>
          <a:p>
            <a:pPr lvl="0" algn="ctr" eaLnBrk="0" fontAlgn="base" hangingPunct="0">
              <a:spcBef>
                <a:spcPct val="0"/>
              </a:spcBef>
              <a:spcAft>
                <a:spcPct val="0"/>
              </a:spcAft>
            </a:pPr>
            <a:r>
              <a:rPr lang="en-US" altLang="en-US" sz="2400" dirty="0" smtClean="0">
                <a:latin typeface="Baskerville Old Face" panose="02020602080505020303" pitchFamily="18" charset="0"/>
                <a:cs typeface="Arial" charset="0"/>
              </a:rPr>
              <a:t>Take up our quarrel with the foe:</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To you from failing hands we throw</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The torch; be yours to hold it high.</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If ye break faith with us who die</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We shall not sleep, though poppies grow</a:t>
            </a:r>
            <a:br>
              <a:rPr lang="en-US" altLang="en-US" sz="2400" dirty="0" smtClean="0">
                <a:latin typeface="Baskerville Old Face" panose="02020602080505020303" pitchFamily="18" charset="0"/>
                <a:cs typeface="Arial" charset="0"/>
              </a:rPr>
            </a:br>
            <a:r>
              <a:rPr lang="en-US" altLang="en-US" sz="2400" dirty="0" smtClean="0">
                <a:latin typeface="Baskerville Old Face" panose="02020602080505020303" pitchFamily="18" charset="0"/>
                <a:cs typeface="Arial" charset="0"/>
              </a:rPr>
              <a:t>In Flanders fields.</a:t>
            </a:r>
            <a:endParaRPr lang="en-US" altLang="en-US" sz="2400" dirty="0">
              <a:latin typeface="Baskerville Old Face" panose="02020602080505020303" pitchFamily="18" charset="0"/>
              <a:cs typeface="Arial" charset="0"/>
            </a:endParaRPr>
          </a:p>
        </p:txBody>
      </p:sp>
      <p:cxnSp>
        <p:nvCxnSpPr>
          <p:cNvPr id="4" name="Straight Connector 3"/>
          <p:cNvCxnSpPr/>
          <p:nvPr/>
        </p:nvCxnSpPr>
        <p:spPr>
          <a:xfrm>
            <a:off x="2555776" y="2636912"/>
            <a:ext cx="40324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2" idx="0"/>
          </p:cNvCxnSpPr>
          <p:nvPr/>
        </p:nvCxnSpPr>
        <p:spPr>
          <a:xfrm>
            <a:off x="2772611" y="1916832"/>
            <a:ext cx="1799389" cy="358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7544" y="260648"/>
            <a:ext cx="2232248" cy="1754326"/>
          </a:xfrm>
          <a:prstGeom prst="rect">
            <a:avLst/>
          </a:prstGeom>
          <a:noFill/>
          <a:ln>
            <a:solidFill>
              <a:srgbClr val="FF0000"/>
            </a:solidFill>
          </a:ln>
        </p:spPr>
        <p:txBody>
          <a:bodyPr wrap="square" rtlCol="0">
            <a:spAutoFit/>
          </a:bodyPr>
          <a:lstStyle/>
          <a:p>
            <a:r>
              <a:rPr lang="en-AU" dirty="0" smtClean="0"/>
              <a:t>Direct command to the living to continue fighting. Highlighted through the use of emotive language of ‘quarrel’ and ‘foe’.</a:t>
            </a:r>
            <a:endParaRPr lang="en-AU" dirty="0"/>
          </a:p>
        </p:txBody>
      </p:sp>
      <p:cxnSp>
        <p:nvCxnSpPr>
          <p:cNvPr id="12" name="Straight Connector 11"/>
          <p:cNvCxnSpPr/>
          <p:nvPr/>
        </p:nvCxnSpPr>
        <p:spPr>
          <a:xfrm>
            <a:off x="2483768" y="2996952"/>
            <a:ext cx="424847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764729" y="1993270"/>
            <a:ext cx="360040" cy="83796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68145" y="306814"/>
            <a:ext cx="2880320" cy="1754326"/>
          </a:xfrm>
          <a:prstGeom prst="rect">
            <a:avLst/>
          </a:prstGeom>
          <a:noFill/>
          <a:ln>
            <a:solidFill>
              <a:srgbClr val="00B050"/>
            </a:solidFill>
          </a:ln>
        </p:spPr>
        <p:txBody>
          <a:bodyPr wrap="square" rtlCol="0">
            <a:spAutoFit/>
          </a:bodyPr>
          <a:lstStyle/>
          <a:p>
            <a:r>
              <a:rPr lang="en-AU" dirty="0" smtClean="0"/>
              <a:t>Metaphor is used show that the responsibility has passed on to those who are still living. There is strong, negative, emotive language in the word ‘failing’</a:t>
            </a:r>
            <a:endParaRPr lang="en-AU" dirty="0"/>
          </a:p>
        </p:txBody>
      </p:sp>
      <p:cxnSp>
        <p:nvCxnSpPr>
          <p:cNvPr id="19" name="Straight Connector 18"/>
          <p:cNvCxnSpPr/>
          <p:nvPr/>
        </p:nvCxnSpPr>
        <p:spPr>
          <a:xfrm>
            <a:off x="2483768" y="3429000"/>
            <a:ext cx="1188537"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23728" y="3212976"/>
            <a:ext cx="315364"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73561" y="2204864"/>
            <a:ext cx="1728192" cy="2308324"/>
          </a:xfrm>
          <a:prstGeom prst="rect">
            <a:avLst/>
          </a:prstGeom>
          <a:noFill/>
          <a:ln>
            <a:solidFill>
              <a:srgbClr val="FFFF00"/>
            </a:solidFill>
          </a:ln>
        </p:spPr>
        <p:txBody>
          <a:bodyPr wrap="square" rtlCol="0">
            <a:spAutoFit/>
          </a:bodyPr>
          <a:lstStyle/>
          <a:p>
            <a:r>
              <a:rPr lang="en-AU" dirty="0" smtClean="0"/>
              <a:t>Torch is metaphorical for both the responsibility of fighting, and of life, as fire is symbolic of life and light.</a:t>
            </a:r>
            <a:endParaRPr lang="en-AU" dirty="0"/>
          </a:p>
        </p:txBody>
      </p:sp>
      <p:cxnSp>
        <p:nvCxnSpPr>
          <p:cNvPr id="25" name="Straight Connector 24"/>
          <p:cNvCxnSpPr/>
          <p:nvPr/>
        </p:nvCxnSpPr>
        <p:spPr>
          <a:xfrm>
            <a:off x="3851920" y="3429000"/>
            <a:ext cx="2736304"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720610" y="2996952"/>
            <a:ext cx="224139" cy="23779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24769" y="2204864"/>
            <a:ext cx="1623696" cy="1477328"/>
          </a:xfrm>
          <a:prstGeom prst="rect">
            <a:avLst/>
          </a:prstGeom>
          <a:noFill/>
          <a:ln>
            <a:solidFill>
              <a:srgbClr val="00B0F0"/>
            </a:solidFill>
          </a:ln>
        </p:spPr>
        <p:txBody>
          <a:bodyPr wrap="square" rtlCol="0">
            <a:spAutoFit/>
          </a:bodyPr>
          <a:lstStyle/>
          <a:p>
            <a:r>
              <a:rPr lang="en-AU" dirty="0" smtClean="0"/>
              <a:t>Metaphor is continued. The living should be proud to keep fighting.</a:t>
            </a:r>
            <a:endParaRPr lang="en-AU" dirty="0"/>
          </a:p>
        </p:txBody>
      </p:sp>
      <p:cxnSp>
        <p:nvCxnSpPr>
          <p:cNvPr id="31" name="Straight Connector 30"/>
          <p:cNvCxnSpPr/>
          <p:nvPr/>
        </p:nvCxnSpPr>
        <p:spPr>
          <a:xfrm flipH="1" flipV="1">
            <a:off x="4788024" y="1484784"/>
            <a:ext cx="72008" cy="7900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03848" y="557464"/>
            <a:ext cx="2232248" cy="923330"/>
          </a:xfrm>
          <a:prstGeom prst="rect">
            <a:avLst/>
          </a:prstGeom>
          <a:noFill/>
          <a:ln>
            <a:solidFill>
              <a:srgbClr val="FF0000"/>
            </a:solidFill>
          </a:ln>
        </p:spPr>
        <p:txBody>
          <a:bodyPr wrap="square" rtlCol="0">
            <a:spAutoFit/>
          </a:bodyPr>
          <a:lstStyle/>
          <a:p>
            <a:r>
              <a:rPr lang="en-AU" dirty="0" smtClean="0"/>
              <a:t>The tone of the poem shifts here to be much more pro-war.</a:t>
            </a:r>
            <a:endParaRPr lang="en-AU" dirty="0"/>
          </a:p>
        </p:txBody>
      </p:sp>
      <p:cxnSp>
        <p:nvCxnSpPr>
          <p:cNvPr id="34" name="Straight Connector 33"/>
          <p:cNvCxnSpPr/>
          <p:nvPr/>
        </p:nvCxnSpPr>
        <p:spPr>
          <a:xfrm>
            <a:off x="2555776" y="3789040"/>
            <a:ext cx="403244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626223" y="3682192"/>
            <a:ext cx="610073" cy="3228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08305" y="4005064"/>
            <a:ext cx="1584175" cy="1754326"/>
          </a:xfrm>
          <a:prstGeom prst="rect">
            <a:avLst/>
          </a:prstGeom>
          <a:noFill/>
          <a:ln>
            <a:solidFill>
              <a:schemeClr val="accent2"/>
            </a:solidFill>
          </a:ln>
        </p:spPr>
        <p:txBody>
          <a:bodyPr wrap="square" rtlCol="0">
            <a:spAutoFit/>
          </a:bodyPr>
          <a:lstStyle/>
          <a:p>
            <a:r>
              <a:rPr lang="en-AU" dirty="0" smtClean="0"/>
              <a:t>Metaphor. The living must remain faithful to the fight that men died for.</a:t>
            </a:r>
            <a:endParaRPr lang="en-AU" dirty="0"/>
          </a:p>
        </p:txBody>
      </p:sp>
      <p:cxnSp>
        <p:nvCxnSpPr>
          <p:cNvPr id="40" name="Straight Connector 39"/>
          <p:cNvCxnSpPr/>
          <p:nvPr/>
        </p:nvCxnSpPr>
        <p:spPr>
          <a:xfrm>
            <a:off x="2123728" y="4149080"/>
            <a:ext cx="2304256"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555776" y="4274351"/>
            <a:ext cx="773942" cy="450793"/>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73561" y="4605228"/>
            <a:ext cx="2007849" cy="2031325"/>
          </a:xfrm>
          <a:prstGeom prst="rect">
            <a:avLst/>
          </a:prstGeom>
          <a:noFill/>
          <a:ln>
            <a:solidFill>
              <a:srgbClr val="7030A0"/>
            </a:solidFill>
          </a:ln>
        </p:spPr>
        <p:txBody>
          <a:bodyPr wrap="square" rtlCol="0">
            <a:spAutoFit/>
          </a:bodyPr>
          <a:lstStyle/>
          <a:p>
            <a:r>
              <a:rPr lang="en-AU" dirty="0" smtClean="0"/>
              <a:t>Sleep is used as a metaphor to describe peaceful rest. The dead will not rest in peace if their deaths were for nothing.</a:t>
            </a:r>
            <a:endParaRPr lang="en-AU" dirty="0"/>
          </a:p>
        </p:txBody>
      </p:sp>
      <p:cxnSp>
        <p:nvCxnSpPr>
          <p:cNvPr id="46" name="Straight Connector 45"/>
          <p:cNvCxnSpPr/>
          <p:nvPr/>
        </p:nvCxnSpPr>
        <p:spPr>
          <a:xfrm>
            <a:off x="4572000" y="4149080"/>
            <a:ext cx="244827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868145" y="4274351"/>
            <a:ext cx="216023" cy="8014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64088" y="5075811"/>
            <a:ext cx="1935088" cy="1754326"/>
          </a:xfrm>
          <a:prstGeom prst="rect">
            <a:avLst/>
          </a:prstGeom>
          <a:noFill/>
          <a:ln>
            <a:solidFill>
              <a:schemeClr val="accent3"/>
            </a:solidFill>
          </a:ln>
        </p:spPr>
        <p:txBody>
          <a:bodyPr wrap="square" rtlCol="0">
            <a:spAutoFit/>
          </a:bodyPr>
          <a:lstStyle/>
          <a:p>
            <a:r>
              <a:rPr lang="en-AU" dirty="0" smtClean="0"/>
              <a:t>Symbolism that men will keep dying, and poppies will keep growing on their graves.</a:t>
            </a:r>
            <a:endParaRPr lang="en-AU" dirty="0"/>
          </a:p>
        </p:txBody>
      </p:sp>
      <p:cxnSp>
        <p:nvCxnSpPr>
          <p:cNvPr id="53" name="Straight Connector 52"/>
          <p:cNvCxnSpPr/>
          <p:nvPr/>
        </p:nvCxnSpPr>
        <p:spPr>
          <a:xfrm>
            <a:off x="3491880" y="4583162"/>
            <a:ext cx="21602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851920" y="4675082"/>
            <a:ext cx="468052" cy="20714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772611" y="4890476"/>
            <a:ext cx="2303445" cy="1754326"/>
          </a:xfrm>
          <a:prstGeom prst="rect">
            <a:avLst/>
          </a:prstGeom>
          <a:noFill/>
          <a:ln>
            <a:solidFill>
              <a:srgbClr val="FFC000"/>
            </a:solidFill>
          </a:ln>
        </p:spPr>
        <p:txBody>
          <a:bodyPr wrap="square" rtlCol="0">
            <a:spAutoFit/>
          </a:bodyPr>
          <a:lstStyle/>
          <a:p>
            <a:r>
              <a:rPr lang="en-AU" dirty="0" smtClean="0"/>
              <a:t>Final repetition concludes the poem with direct reference to the place of battle that is now a cemetery.</a:t>
            </a:r>
            <a:endParaRPr lang="en-AU" dirty="0"/>
          </a:p>
        </p:txBody>
      </p:sp>
    </p:spTree>
    <p:extLst>
      <p:ext uri="{BB962C8B-B14F-4D97-AF65-F5344CB8AC3E}">
        <p14:creationId xmlns:p14="http://schemas.microsoft.com/office/powerpoint/2010/main" val="2958085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49213"/>
            <a:ext cx="1097915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764703"/>
            <a:ext cx="5328592" cy="646331"/>
          </a:xfrm>
          <a:prstGeom prst="rect">
            <a:avLst/>
          </a:prstGeom>
          <a:noFill/>
        </p:spPr>
        <p:txBody>
          <a:bodyPr wrap="square" rtlCol="0">
            <a:spAutoFit/>
          </a:bodyPr>
          <a:lstStyle/>
          <a:p>
            <a:r>
              <a:rPr lang="en-AU" sz="3600" dirty="0" smtClean="0">
                <a:latin typeface="Baskerville Old Face" panose="02020602080505020303" pitchFamily="18" charset="0"/>
              </a:rPr>
              <a:t>Form and Style:</a:t>
            </a:r>
            <a:endParaRPr lang="en-AU" sz="3600" dirty="0">
              <a:latin typeface="Baskerville Old Face" panose="02020602080505020303" pitchFamily="18" charset="0"/>
            </a:endParaRPr>
          </a:p>
        </p:txBody>
      </p:sp>
      <p:sp>
        <p:nvSpPr>
          <p:cNvPr id="3" name="TextBox 2"/>
          <p:cNvSpPr txBox="1"/>
          <p:nvPr/>
        </p:nvSpPr>
        <p:spPr>
          <a:xfrm>
            <a:off x="-144524" y="1567813"/>
            <a:ext cx="9433048" cy="4493538"/>
          </a:xfrm>
          <a:prstGeom prst="rect">
            <a:avLst/>
          </a:prstGeom>
          <a:noFill/>
        </p:spPr>
        <p:txBody>
          <a:bodyPr wrap="square" rtlCol="0">
            <a:spAutoFit/>
          </a:bodyPr>
          <a:lstStyle/>
          <a:p>
            <a:pPr marL="342900" indent="-342900">
              <a:buFont typeface="Arial" panose="020B0604020202020204" pitchFamily="34" charset="0"/>
              <a:buChar char="•"/>
            </a:pPr>
            <a:r>
              <a:rPr lang="en-AU" sz="2200" dirty="0" smtClean="0">
                <a:latin typeface="Baskerville Old Face" panose="02020602080505020303" pitchFamily="18" charset="0"/>
              </a:rPr>
              <a:t>This poem is written in the form of a French </a:t>
            </a:r>
            <a:r>
              <a:rPr lang="en-AU" sz="2200" dirty="0" err="1" smtClean="0">
                <a:latin typeface="Baskerville Old Face" panose="02020602080505020303" pitchFamily="18" charset="0"/>
              </a:rPr>
              <a:t>Rondeau</a:t>
            </a:r>
            <a:r>
              <a:rPr lang="en-AU" sz="2200" dirty="0" smtClean="0">
                <a:latin typeface="Baskerville Old Face" panose="02020602080505020303" pitchFamily="18" charset="0"/>
              </a:rPr>
              <a:t> poem, which is a very lyrical form of poetry.</a:t>
            </a:r>
          </a:p>
          <a:p>
            <a:endParaRPr lang="en-AU" sz="2200" dirty="0">
              <a:latin typeface="Baskerville Old Face" panose="02020602080505020303" pitchFamily="18" charset="0"/>
            </a:endParaRPr>
          </a:p>
          <a:p>
            <a:pPr marL="342900" indent="-342900">
              <a:buFont typeface="Arial" panose="020B0604020202020204" pitchFamily="34" charset="0"/>
              <a:buChar char="•"/>
            </a:pPr>
            <a:r>
              <a:rPr lang="en-AU" sz="2200" dirty="0" smtClean="0">
                <a:latin typeface="Baskerville Old Face" panose="02020602080505020303" pitchFamily="18" charset="0"/>
              </a:rPr>
              <a:t>It is comprised of three stanzas, and is 15 lines long in total. Lines 9 and 15 are the same – and make a sort of chorus to the short poem. They also rhyme only with each other.</a:t>
            </a:r>
          </a:p>
          <a:p>
            <a:endParaRPr lang="en-AU" sz="2200" dirty="0">
              <a:latin typeface="Baskerville Old Face" panose="02020602080505020303" pitchFamily="18" charset="0"/>
            </a:endParaRPr>
          </a:p>
          <a:p>
            <a:pPr marL="342900" indent="-342900">
              <a:buFont typeface="Arial" panose="020B0604020202020204" pitchFamily="34" charset="0"/>
              <a:buChar char="•"/>
            </a:pPr>
            <a:r>
              <a:rPr lang="en-AU" sz="2200" dirty="0" smtClean="0">
                <a:latin typeface="Baskerville Old Face" panose="02020602080505020303" pitchFamily="18" charset="0"/>
              </a:rPr>
              <a:t>The rest of the lines are made up of 8 syllables.</a:t>
            </a:r>
          </a:p>
          <a:p>
            <a:endParaRPr lang="en-AU" sz="2200" dirty="0">
              <a:latin typeface="Baskerville Old Face" panose="02020602080505020303" pitchFamily="18" charset="0"/>
            </a:endParaRPr>
          </a:p>
          <a:p>
            <a:endParaRPr lang="en-AU" sz="2200" dirty="0" smtClean="0">
              <a:latin typeface="Baskerville Old Face" panose="02020602080505020303" pitchFamily="18" charset="0"/>
            </a:endParaRPr>
          </a:p>
          <a:p>
            <a:pPr marL="342900" indent="-342900">
              <a:buFont typeface="Arial" panose="020B0604020202020204" pitchFamily="34" charset="0"/>
              <a:buChar char="•"/>
            </a:pPr>
            <a:r>
              <a:rPr lang="en-AU" sz="2200" dirty="0" smtClean="0">
                <a:latin typeface="Baskerville Old Face" panose="02020602080505020303" pitchFamily="18" charset="0"/>
              </a:rPr>
              <a:t>This is a very formal way to compose a poem, and requires a great deal of thought. The heavy use of symbolism throughout the poem also adds to the formal tone that is created.</a:t>
            </a:r>
            <a:endParaRPr lang="en-AU" sz="2200" dirty="0">
              <a:latin typeface="Baskerville Old Face" panose="02020602080505020303" pitchFamily="18" charset="0"/>
            </a:endParaRPr>
          </a:p>
        </p:txBody>
      </p:sp>
    </p:spTree>
    <p:extLst>
      <p:ext uri="{BB962C8B-B14F-4D97-AF65-F5344CB8AC3E}">
        <p14:creationId xmlns:p14="http://schemas.microsoft.com/office/powerpoint/2010/main" val="969521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476672"/>
            <a:ext cx="5328592" cy="830997"/>
          </a:xfrm>
          <a:prstGeom prst="rect">
            <a:avLst/>
          </a:prstGeom>
          <a:noFill/>
        </p:spPr>
        <p:txBody>
          <a:bodyPr wrap="square" rtlCol="0">
            <a:spAutoFit/>
          </a:bodyPr>
          <a:lstStyle/>
          <a:p>
            <a:r>
              <a:rPr lang="en-AU" sz="4800" u="sng" dirty="0" smtClean="0">
                <a:latin typeface="Footlight MT Light" panose="0204060206030A020304" pitchFamily="18" charset="0"/>
              </a:rPr>
              <a:t>In Flanders Fields</a:t>
            </a:r>
            <a:endParaRPr lang="en-AU" sz="4800" u="sng" dirty="0">
              <a:latin typeface="Footlight MT Light" panose="0204060206030A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59328459"/>
              </p:ext>
            </p:extLst>
          </p:nvPr>
        </p:nvGraphicFramePr>
        <p:xfrm>
          <a:off x="899593" y="1339445"/>
          <a:ext cx="7488831" cy="4969874"/>
        </p:xfrm>
        <a:graphic>
          <a:graphicData uri="http://schemas.openxmlformats.org/drawingml/2006/table">
            <a:tbl>
              <a:tblPr firstRow="1" bandRow="1">
                <a:tableStyleId>{5C22544A-7EE6-4342-B048-85BDC9FD1C3A}</a:tableStyleId>
              </a:tblPr>
              <a:tblGrid>
                <a:gridCol w="2496277"/>
                <a:gridCol w="2496277"/>
                <a:gridCol w="2496277"/>
              </a:tblGrid>
              <a:tr h="709982">
                <a:tc>
                  <a:txBody>
                    <a:bodyPr/>
                    <a:lstStyle/>
                    <a:p>
                      <a:endParaRPr lang="en-AU" dirty="0"/>
                    </a:p>
                  </a:txBody>
                  <a:tcPr/>
                </a:tc>
                <a:tc>
                  <a:txBody>
                    <a:bodyPr/>
                    <a:lstStyle/>
                    <a:p>
                      <a:pPr algn="ctr"/>
                      <a:r>
                        <a:rPr lang="en-AU" dirty="0" smtClean="0"/>
                        <a:t>EXPLAIN</a:t>
                      </a:r>
                      <a:endParaRPr lang="en-AU" dirty="0"/>
                    </a:p>
                  </a:txBody>
                  <a:tcPr/>
                </a:tc>
                <a:tc>
                  <a:txBody>
                    <a:bodyPr/>
                    <a:lstStyle/>
                    <a:p>
                      <a:pPr algn="ctr"/>
                      <a:r>
                        <a:rPr lang="en-AU" dirty="0" smtClean="0"/>
                        <a:t>EXAMPLE</a:t>
                      </a:r>
                      <a:endParaRPr lang="en-AU" dirty="0"/>
                    </a:p>
                  </a:txBody>
                  <a:tcPr/>
                </a:tc>
              </a:tr>
              <a:tr h="709982">
                <a:tc>
                  <a:txBody>
                    <a:bodyPr/>
                    <a:lstStyle/>
                    <a:p>
                      <a:pPr algn="ctr"/>
                      <a:r>
                        <a:rPr lang="en-AU" sz="2400" dirty="0" smtClean="0">
                          <a:latin typeface="Footlight MT Light" panose="0204060206030A020304" pitchFamily="18" charset="0"/>
                        </a:rPr>
                        <a:t>About</a:t>
                      </a:r>
                      <a:endParaRPr lang="en-AU" sz="2400" dirty="0">
                        <a:latin typeface="Footlight MT Light" panose="0204060206030A020304" pitchFamily="18" charset="0"/>
                      </a:endParaRPr>
                    </a:p>
                  </a:txBody>
                  <a:tcPr/>
                </a:tc>
                <a:tc>
                  <a:txBody>
                    <a:bodyPr/>
                    <a:lstStyle/>
                    <a:p>
                      <a:endParaRPr lang="en-AU"/>
                    </a:p>
                  </a:txBody>
                  <a:tcPr/>
                </a:tc>
                <a:tc>
                  <a:txBody>
                    <a:bodyPr/>
                    <a:lstStyle/>
                    <a:p>
                      <a:endParaRPr lang="en-AU"/>
                    </a:p>
                  </a:txBody>
                  <a:tcPr/>
                </a:tc>
              </a:tr>
              <a:tr h="709982">
                <a:tc>
                  <a:txBody>
                    <a:bodyPr/>
                    <a:lstStyle/>
                    <a:p>
                      <a:pPr algn="ctr"/>
                      <a:r>
                        <a:rPr lang="en-AU" sz="2400" dirty="0" smtClean="0">
                          <a:latin typeface="Footlight MT Light" panose="0204060206030A020304" pitchFamily="18" charset="0"/>
                        </a:rPr>
                        <a:t>Themes</a:t>
                      </a:r>
                    </a:p>
                  </a:txBody>
                  <a:tcPr/>
                </a:tc>
                <a:tc>
                  <a:txBody>
                    <a:bodyPr/>
                    <a:lstStyle/>
                    <a:p>
                      <a:endParaRPr lang="en-AU"/>
                    </a:p>
                  </a:txBody>
                  <a:tcPr/>
                </a:tc>
                <a:tc>
                  <a:txBody>
                    <a:bodyPr/>
                    <a:lstStyle/>
                    <a:p>
                      <a:endParaRPr lang="en-AU"/>
                    </a:p>
                  </a:txBody>
                  <a:tcPr/>
                </a:tc>
              </a:tr>
              <a:tr h="709982">
                <a:tc>
                  <a:txBody>
                    <a:bodyPr/>
                    <a:lstStyle/>
                    <a:p>
                      <a:pPr algn="ctr"/>
                      <a:r>
                        <a:rPr lang="en-AU" sz="2400" dirty="0" smtClean="0">
                          <a:latin typeface="Footlight MT Light" panose="0204060206030A020304" pitchFamily="18" charset="0"/>
                        </a:rPr>
                        <a:t>Emotions / Mood</a:t>
                      </a:r>
                      <a:endParaRPr lang="en-AU" sz="2400" dirty="0">
                        <a:latin typeface="Footlight MT Light" panose="0204060206030A020304" pitchFamily="18" charset="0"/>
                      </a:endParaRPr>
                    </a:p>
                  </a:txBody>
                  <a:tcPr/>
                </a:tc>
                <a:tc>
                  <a:txBody>
                    <a:bodyPr/>
                    <a:lstStyle/>
                    <a:p>
                      <a:endParaRPr lang="en-AU"/>
                    </a:p>
                  </a:txBody>
                  <a:tcPr/>
                </a:tc>
                <a:tc>
                  <a:txBody>
                    <a:bodyPr/>
                    <a:lstStyle/>
                    <a:p>
                      <a:endParaRPr lang="en-AU"/>
                    </a:p>
                  </a:txBody>
                  <a:tcPr/>
                </a:tc>
              </a:tr>
              <a:tr h="709982">
                <a:tc>
                  <a:txBody>
                    <a:bodyPr/>
                    <a:lstStyle/>
                    <a:p>
                      <a:pPr algn="ctr"/>
                      <a:r>
                        <a:rPr lang="en-AU" sz="2400" dirty="0" smtClean="0">
                          <a:latin typeface="Footlight MT Light" panose="0204060206030A020304" pitchFamily="18" charset="0"/>
                        </a:rPr>
                        <a:t>Audience</a:t>
                      </a:r>
                      <a:endParaRPr lang="en-AU" sz="2400" dirty="0">
                        <a:latin typeface="Footlight MT Light" panose="0204060206030A020304" pitchFamily="18" charset="0"/>
                      </a:endParaRPr>
                    </a:p>
                  </a:txBody>
                  <a:tcPr/>
                </a:tc>
                <a:tc>
                  <a:txBody>
                    <a:bodyPr/>
                    <a:lstStyle/>
                    <a:p>
                      <a:endParaRPr lang="en-AU"/>
                    </a:p>
                  </a:txBody>
                  <a:tcPr/>
                </a:tc>
                <a:tc>
                  <a:txBody>
                    <a:bodyPr/>
                    <a:lstStyle/>
                    <a:p>
                      <a:endParaRPr lang="en-AU"/>
                    </a:p>
                  </a:txBody>
                  <a:tcPr/>
                </a:tc>
              </a:tr>
              <a:tr h="709982">
                <a:tc>
                  <a:txBody>
                    <a:bodyPr/>
                    <a:lstStyle/>
                    <a:p>
                      <a:pPr algn="ctr"/>
                      <a:r>
                        <a:rPr lang="en-AU" sz="2400" dirty="0" smtClean="0">
                          <a:latin typeface="Footlight MT Light" panose="0204060206030A020304" pitchFamily="18" charset="0"/>
                        </a:rPr>
                        <a:t>Form / Style</a:t>
                      </a:r>
                      <a:endParaRPr lang="en-AU" sz="2400" dirty="0">
                        <a:latin typeface="Footlight MT Light" panose="0204060206030A020304" pitchFamily="18" charset="0"/>
                      </a:endParaRPr>
                    </a:p>
                  </a:txBody>
                  <a:tcPr/>
                </a:tc>
                <a:tc>
                  <a:txBody>
                    <a:bodyPr/>
                    <a:lstStyle/>
                    <a:p>
                      <a:endParaRPr lang="en-AU"/>
                    </a:p>
                  </a:txBody>
                  <a:tcPr/>
                </a:tc>
                <a:tc>
                  <a:txBody>
                    <a:bodyPr/>
                    <a:lstStyle/>
                    <a:p>
                      <a:endParaRPr lang="en-AU"/>
                    </a:p>
                  </a:txBody>
                  <a:tcPr/>
                </a:tc>
              </a:tr>
              <a:tr h="709982">
                <a:tc>
                  <a:txBody>
                    <a:bodyPr/>
                    <a:lstStyle/>
                    <a:p>
                      <a:pPr algn="ctr"/>
                      <a:r>
                        <a:rPr lang="en-AU" sz="2400" dirty="0" smtClean="0">
                          <a:latin typeface="Footlight MT Light" panose="0204060206030A020304" pitchFamily="18" charset="0"/>
                        </a:rPr>
                        <a:t>Poetic Devices</a:t>
                      </a:r>
                      <a:endParaRPr lang="en-AU" sz="2400" dirty="0">
                        <a:latin typeface="Footlight MT Light" panose="0204060206030A020304" pitchFamily="18" charset="0"/>
                      </a:endParaRPr>
                    </a:p>
                  </a:txBody>
                  <a:tcPr/>
                </a:tc>
                <a:tc>
                  <a:txBody>
                    <a:bodyPr/>
                    <a:lstStyle/>
                    <a:p>
                      <a:endParaRPr lang="en-AU"/>
                    </a:p>
                  </a:txBody>
                  <a:tcPr/>
                </a:tc>
                <a:tc>
                  <a:txBody>
                    <a:bodyPr/>
                    <a:lstStyle/>
                    <a:p>
                      <a:endParaRPr lang="en-AU" dirty="0"/>
                    </a:p>
                  </a:txBody>
                  <a:tcPr/>
                </a:tc>
              </a:tr>
            </a:tbl>
          </a:graphicData>
        </a:graphic>
      </p:graphicFrame>
    </p:spTree>
    <p:extLst>
      <p:ext uri="{BB962C8B-B14F-4D97-AF65-F5344CB8AC3E}">
        <p14:creationId xmlns:p14="http://schemas.microsoft.com/office/powerpoint/2010/main" val="556570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706</Words>
  <Application>Microsoft Office PowerPoint</Application>
  <PresentationFormat>On-screen Show (4:3)</PresentationFormat>
  <Paragraphs>53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Partridge, Carmen</dc:creator>
  <cp:lastModifiedBy>Partridge, Carmen</cp:lastModifiedBy>
  <cp:revision>13</cp:revision>
  <dcterms:created xsi:type="dcterms:W3CDTF">2017-03-07T21:32:58Z</dcterms:created>
  <dcterms:modified xsi:type="dcterms:W3CDTF">2017-03-07T23:36:23Z</dcterms:modified>
</cp:coreProperties>
</file>