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50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33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22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14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163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003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072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929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69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051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262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A456-61D4-424C-B299-1C26B264FD31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3898-586B-4F9E-9F56-389F237A8D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739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4784"/>
            <a:ext cx="428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Footlight MT Light" panose="0204060206030A020304" pitchFamily="18" charset="0"/>
              </a:rPr>
              <a:t>Survivors</a:t>
            </a:r>
            <a:endParaRPr lang="en-AU" sz="6000" dirty="0">
              <a:latin typeface="Footlight MT Light" panose="0204060206030A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87471"/>
            <a:ext cx="4283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Siegfried Sassoon (1886–1967)</a:t>
            </a:r>
            <a:endParaRPr lang="en-AU" sz="2400" dirty="0">
              <a:latin typeface="Footlight MT Light" panose="0204060206030A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511" y="418932"/>
            <a:ext cx="4345729" cy="610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82883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They’ll soon forget their haunted nights; their cowed        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Subjection to the ghosts of friends who died,—   </a:t>
            </a:r>
          </a:p>
        </p:txBody>
      </p:sp>
      <p:sp>
        <p:nvSpPr>
          <p:cNvPr id="4" name="Oval 3"/>
          <p:cNvSpPr/>
          <p:nvPr/>
        </p:nvSpPr>
        <p:spPr>
          <a:xfrm>
            <a:off x="1187624" y="2846534"/>
            <a:ext cx="1008111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3563889" y="2850999"/>
            <a:ext cx="720080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1187624" y="3239869"/>
            <a:ext cx="2376265" cy="4465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87624" y="2013214"/>
            <a:ext cx="1656184" cy="792088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089884"/>
            <a:ext cx="2304256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Opinion of the public. Lack of belief in shell shock as a real illness.</a:t>
            </a:r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355976" y="3239869"/>
            <a:ext cx="1800200" cy="446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860032" y="2069806"/>
            <a:ext cx="216024" cy="81115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1840" y="1089884"/>
            <a:ext cx="2880320" cy="92333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Nightmares as symptom of shell shock. Imagery / Metaphor. Emotive language</a:t>
            </a:r>
            <a:endParaRPr lang="en-AU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948264" y="3239869"/>
            <a:ext cx="864096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91679" y="3659833"/>
            <a:ext cx="1296145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015716" y="3812233"/>
            <a:ext cx="180019" cy="1056927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520" y="4894989"/>
            <a:ext cx="2880320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Imagery of fear emphasised through strong emotive language. Men have no control over their symptoms or their fear.</a:t>
            </a:r>
            <a:endParaRPr lang="en-AU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851920" y="3659833"/>
            <a:ext cx="3312368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60032" y="3820550"/>
            <a:ext cx="108012" cy="83258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07905" y="4894989"/>
            <a:ext cx="2448272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Imagery of nightmares. Provokes an emotional response.</a:t>
            </a:r>
            <a:endParaRPr lang="en-AU" dirty="0"/>
          </a:p>
        </p:txBody>
      </p:sp>
      <p:sp>
        <p:nvSpPr>
          <p:cNvPr id="35" name="Oval 34"/>
          <p:cNvSpPr/>
          <p:nvPr/>
        </p:nvSpPr>
        <p:spPr>
          <a:xfrm>
            <a:off x="7144884" y="3266498"/>
            <a:ext cx="592764" cy="3933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7" name="Straight Connector 36"/>
          <p:cNvCxnSpPr/>
          <p:nvPr/>
        </p:nvCxnSpPr>
        <p:spPr>
          <a:xfrm>
            <a:off x="7380312" y="3812233"/>
            <a:ext cx="60954" cy="6968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16216" y="4653136"/>
            <a:ext cx="244827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Punctuation creates extended pause for the reader to consider the suffering. Creates a sense of guilt.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95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82883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Their dreams that drip with murder; and they’ll be proud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Of glorious war that </a:t>
            </a:r>
            <a:r>
              <a:rPr lang="en-AU" sz="2400" dirty="0" err="1" smtClean="0">
                <a:latin typeface="Footlight MT Light" panose="0204060206030A020304" pitchFamily="18" charset="0"/>
              </a:rPr>
              <a:t>shatter’d</a:t>
            </a:r>
            <a:r>
              <a:rPr lang="en-AU" sz="2400" dirty="0" smtClean="0">
                <a:latin typeface="Footlight MT Light" panose="0204060206030A020304" pitchFamily="18" charset="0"/>
              </a:rPr>
              <a:t> all their pride...   </a:t>
            </a:r>
          </a:p>
        </p:txBody>
      </p:sp>
    </p:spTree>
    <p:extLst>
      <p:ext uri="{BB962C8B-B14F-4D97-AF65-F5344CB8AC3E}">
        <p14:creationId xmlns:p14="http://schemas.microsoft.com/office/powerpoint/2010/main" val="19983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82883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Their dreams that drip with murder; and they’ll be proud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Of glorious war that </a:t>
            </a:r>
            <a:r>
              <a:rPr lang="en-AU" sz="2400" dirty="0" err="1" smtClean="0">
                <a:latin typeface="Footlight MT Light" panose="0204060206030A020304" pitchFamily="18" charset="0"/>
              </a:rPr>
              <a:t>shatter’d</a:t>
            </a:r>
            <a:r>
              <a:rPr lang="en-AU" sz="2400" dirty="0" smtClean="0">
                <a:latin typeface="Footlight MT Light" panose="0204060206030A020304" pitchFamily="18" charset="0"/>
              </a:rPr>
              <a:t> all their pride...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43608" y="3244334"/>
            <a:ext cx="4464496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2267744" y="1988840"/>
            <a:ext cx="720080" cy="83999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980728"/>
            <a:ext cx="2088232" cy="175432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Metaphor and alliteration provoke a harsh emotive response when compared with the previous lines.</a:t>
            </a:r>
            <a:endParaRPr lang="en-AU" dirty="0"/>
          </a:p>
        </p:txBody>
      </p:sp>
      <p:sp>
        <p:nvSpPr>
          <p:cNvPr id="10" name="Oval 9"/>
          <p:cNvSpPr/>
          <p:nvPr/>
        </p:nvSpPr>
        <p:spPr>
          <a:xfrm>
            <a:off x="4499992" y="2828836"/>
            <a:ext cx="1080120" cy="41549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3995936" y="1556792"/>
            <a:ext cx="720080" cy="117826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5756" y="242064"/>
            <a:ext cx="3348372" cy="14773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Strong emotive language in contrast to “died”. Provokes a shocked response from the audience as someone is to </a:t>
            </a:r>
            <a:r>
              <a:rPr lang="en-AU" b="1" dirty="0" smtClean="0"/>
              <a:t>blame</a:t>
            </a:r>
            <a:r>
              <a:rPr lang="en-AU" dirty="0" smtClean="0"/>
              <a:t> for murder.</a:t>
            </a:r>
            <a:endParaRPr lang="en-A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228184" y="3244334"/>
            <a:ext cx="1944216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092923" y="2145923"/>
            <a:ext cx="431405" cy="61935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88224" y="391597"/>
            <a:ext cx="2088232" cy="175432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Contrasting emotion of proud emphasises </a:t>
            </a:r>
            <a:r>
              <a:rPr lang="en-AU" dirty="0" err="1" smtClean="0"/>
              <a:t>Sassoons</a:t>
            </a:r>
            <a:r>
              <a:rPr lang="en-AU" dirty="0" smtClean="0"/>
              <a:t> sarcasm, and attack on public opinion.</a:t>
            </a:r>
            <a:endParaRPr lang="en-AU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267744" y="3659833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464701" y="3812232"/>
            <a:ext cx="440432" cy="1200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71600" y="5157192"/>
            <a:ext cx="2664296" cy="120032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Public opinion. This is in contrast to the content and imagery provided in the poem.</a:t>
            </a:r>
            <a:endParaRPr lang="en-AU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499992" y="3659833"/>
            <a:ext cx="2808633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084168" y="3781908"/>
            <a:ext cx="356008" cy="94323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49942" y="4741693"/>
            <a:ext cx="2754306" cy="175432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Placing of blame is emphasised through metaphor. Contrasts the emotional response of the public to the response of the survivors.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4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967335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Men who went out to battle, grim and glad;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Children, with eyes that hate you, broken and mad. </a:t>
            </a:r>
          </a:p>
        </p:txBody>
      </p:sp>
    </p:spTree>
    <p:extLst>
      <p:ext uri="{BB962C8B-B14F-4D97-AF65-F5344CB8AC3E}">
        <p14:creationId xmlns:p14="http://schemas.microsoft.com/office/powerpoint/2010/main" val="53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967335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Men who went out to battle, grim and glad;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Children, with eyes that hate you, broken and mad. </a:t>
            </a:r>
          </a:p>
        </p:txBody>
      </p:sp>
      <p:sp>
        <p:nvSpPr>
          <p:cNvPr id="4" name="Oval 3"/>
          <p:cNvSpPr/>
          <p:nvPr/>
        </p:nvSpPr>
        <p:spPr>
          <a:xfrm>
            <a:off x="1763688" y="2988295"/>
            <a:ext cx="714400" cy="3945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1259632" y="3403794"/>
            <a:ext cx="1296144" cy="3945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1259632" y="1988840"/>
            <a:ext cx="648072" cy="9994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331640" y="2060848"/>
            <a:ext cx="252028" cy="13219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7514" y="1065510"/>
            <a:ext cx="252028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Repetition of oxymoron provides contrast of before and after war.</a:t>
            </a:r>
            <a:endParaRPr lang="en-AU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436096" y="3382833"/>
            <a:ext cx="1800200" cy="1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868144" y="2183286"/>
            <a:ext cx="720080" cy="805009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96406" y="705958"/>
            <a:ext cx="2211490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Alliteration and oxymoron of emotional responses when enlisting: serious but glad.</a:t>
            </a:r>
            <a:endParaRPr lang="en-A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03848" y="3798332"/>
            <a:ext cx="23042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851920" y="3950732"/>
            <a:ext cx="368424" cy="10624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8" y="5085184"/>
            <a:ext cx="389681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Metaphor emphasises emotional response of the soldiers. “you” is the public or the people at home who don’t understand the experience and effects. Sassoon places definite blame here. </a:t>
            </a:r>
            <a:endParaRPr lang="en-AU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652120" y="3798332"/>
            <a:ext cx="2050031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61518" y="3950732"/>
            <a:ext cx="1190802" cy="77441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52120" y="4992960"/>
            <a:ext cx="3155776" cy="147732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Negative emotive language that places direct blame on those who sent young men to war. Symptoms of shell shock, imagery of broken bodies.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18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159" y="260648"/>
            <a:ext cx="799288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u="sng" dirty="0" smtClean="0">
                <a:latin typeface="Footlight MT Light" panose="0204060206030A020304" pitchFamily="18" charset="0"/>
              </a:rPr>
              <a:t>Survivors </a:t>
            </a:r>
          </a:p>
          <a:p>
            <a:pPr algn="ctr"/>
            <a:endParaRPr lang="en-AU" sz="2400" dirty="0" smtClean="0">
              <a:latin typeface="Footlight MT Light" panose="0204060206030A020304" pitchFamily="18" charset="0"/>
            </a:endParaRP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NO doubt they’ll soon get well; the shock and strain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Have caused their stammering, disconnected talk.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Of course they’re ‘longing to go out again,’—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These boys with old, scared faces, learning to walk.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They’ll soon forget their haunted nights; their cowed        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Subjection to the ghosts of friends who died,—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Their dreams that drip with murder; and they’ll be proud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Of glorious war that </a:t>
            </a:r>
            <a:r>
              <a:rPr lang="en-AU" sz="2400" dirty="0" err="1" smtClean="0">
                <a:latin typeface="Footlight MT Light" panose="0204060206030A020304" pitchFamily="18" charset="0"/>
              </a:rPr>
              <a:t>shatter’d</a:t>
            </a:r>
            <a:r>
              <a:rPr lang="en-AU" sz="2400" dirty="0" smtClean="0">
                <a:latin typeface="Footlight MT Light" panose="0204060206030A020304" pitchFamily="18" charset="0"/>
              </a:rPr>
              <a:t> all their pride...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Men who went out to battle, grim and glad;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Children, with eyes that hate you, broken and mad. </a:t>
            </a:r>
          </a:p>
          <a:p>
            <a:pPr algn="ctr"/>
            <a:endParaRPr lang="en-AU" sz="2400" dirty="0" smtClean="0">
              <a:latin typeface="Footlight MT Light" panose="0204060206030A020304" pitchFamily="18" charset="0"/>
            </a:endParaRPr>
          </a:p>
          <a:p>
            <a:pPr algn="ctr"/>
            <a:endParaRPr lang="en-AU" sz="2400" dirty="0" smtClean="0">
              <a:latin typeface="Footlight MT Light" panose="0204060206030A020304" pitchFamily="18" charset="0"/>
            </a:endParaRP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- </a:t>
            </a:r>
            <a:r>
              <a:rPr lang="en-AU" sz="2400" dirty="0" err="1" smtClean="0">
                <a:latin typeface="Footlight MT Light" panose="0204060206030A020304" pitchFamily="18" charset="0"/>
              </a:rPr>
              <a:t>Craiglockart</a:t>
            </a:r>
            <a:r>
              <a:rPr lang="en-AU" sz="2400" dirty="0" smtClean="0">
                <a:latin typeface="Footlight MT Light" panose="0204060206030A020304" pitchFamily="18" charset="0"/>
              </a:rPr>
              <a:t>. October, 1917.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</a:t>
            </a:r>
            <a:endParaRPr lang="en-AU" sz="2400" dirty="0">
              <a:latin typeface="Footlight MT Light" panose="0204060206030A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331640" y="1700808"/>
            <a:ext cx="122413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965531" y="711363"/>
            <a:ext cx="540060" cy="79015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644" y="306215"/>
            <a:ext cx="1512168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High modality / certainty in tone.</a:t>
            </a:r>
            <a:endParaRPr lang="en-AU" sz="900" dirty="0"/>
          </a:p>
        </p:txBody>
      </p:sp>
      <p:sp>
        <p:nvSpPr>
          <p:cNvPr id="7" name="Oval 6"/>
          <p:cNvSpPr/>
          <p:nvPr/>
        </p:nvSpPr>
        <p:spPr>
          <a:xfrm>
            <a:off x="2581164" y="1367537"/>
            <a:ext cx="864096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008074" y="532474"/>
            <a:ext cx="5138" cy="8462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17812" y="163142"/>
            <a:ext cx="2494148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Anonymity of the subject. Returned soldiers loss of individuality. More than one.</a:t>
            </a:r>
            <a:endParaRPr lang="en-AU" sz="9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54016" y="1700808"/>
            <a:ext cx="165618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319972" y="445494"/>
            <a:ext cx="657234" cy="10560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28719" y="65032"/>
            <a:ext cx="1521330" cy="23083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Matter of fact, informal.</a:t>
            </a:r>
            <a:endParaRPr lang="en-AU" sz="9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691091" y="1700808"/>
            <a:ext cx="20882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570222" y="1230143"/>
            <a:ext cx="164985" cy="14861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72200" y="788838"/>
            <a:ext cx="2376264" cy="36933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Alliteration adds to the harshness of the sound. Direct reference to shell shock.</a:t>
            </a:r>
            <a:endParaRPr lang="en-AU" sz="900" dirty="0"/>
          </a:p>
        </p:txBody>
      </p:sp>
      <p:sp>
        <p:nvSpPr>
          <p:cNvPr id="16" name="Oval 15"/>
          <p:cNvSpPr/>
          <p:nvPr/>
        </p:nvSpPr>
        <p:spPr>
          <a:xfrm>
            <a:off x="3131840" y="1700808"/>
            <a:ext cx="720080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51920" y="2094143"/>
            <a:ext cx="382558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677506" y="1642611"/>
            <a:ext cx="101817" cy="32092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779323" y="1378757"/>
            <a:ext cx="1257174" cy="58477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800" dirty="0" smtClean="0"/>
              <a:t>Aural imagery highlights the symptoms of shell shock, damage to the nerves.</a:t>
            </a:r>
            <a:endParaRPr lang="en-AU" sz="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763688" y="2398435"/>
            <a:ext cx="122413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331640" y="1850571"/>
            <a:ext cx="386172" cy="33612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1572140"/>
            <a:ext cx="1235561" cy="46166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800" dirty="0" smtClean="0"/>
              <a:t>High modality. Certainty of the voices of the public.</a:t>
            </a:r>
            <a:endParaRPr lang="en-AU" sz="800" dirty="0"/>
          </a:p>
        </p:txBody>
      </p:sp>
      <p:sp>
        <p:nvSpPr>
          <p:cNvPr id="28" name="Oval 27"/>
          <p:cNvSpPr/>
          <p:nvPr/>
        </p:nvSpPr>
        <p:spPr>
          <a:xfrm>
            <a:off x="2941204" y="2094143"/>
            <a:ext cx="1008111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9" name="Straight Connector 28"/>
          <p:cNvCxnSpPr/>
          <p:nvPr/>
        </p:nvCxnSpPr>
        <p:spPr>
          <a:xfrm>
            <a:off x="4067944" y="2441495"/>
            <a:ext cx="295232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027101" y="2442320"/>
            <a:ext cx="53323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12255" y="2049384"/>
            <a:ext cx="1358991" cy="78483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Sassoon is using sarcasm to emphasise the voice of the public, men don’t really want to return to the Front.</a:t>
            </a:r>
            <a:endParaRPr lang="en-AU" sz="900" dirty="0"/>
          </a:p>
        </p:txBody>
      </p:sp>
      <p:sp>
        <p:nvSpPr>
          <p:cNvPr id="32" name="Oval 31"/>
          <p:cNvSpPr/>
          <p:nvPr/>
        </p:nvSpPr>
        <p:spPr>
          <a:xfrm>
            <a:off x="7020272" y="2182621"/>
            <a:ext cx="432048" cy="3933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3" name="Straight Connector 32"/>
          <p:cNvCxnSpPr>
            <a:endCxn id="32" idx="6"/>
          </p:cNvCxnSpPr>
          <p:nvPr/>
        </p:nvCxnSpPr>
        <p:spPr>
          <a:xfrm flipH="1" flipV="1">
            <a:off x="7452320" y="2379288"/>
            <a:ext cx="689803" cy="7873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206209" y="2884443"/>
            <a:ext cx="899592" cy="10618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Punctuation is used to create an extended pause to emphasise change in tone and voice.</a:t>
            </a:r>
            <a:endParaRPr lang="en-AU" sz="9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5219" y="2783072"/>
            <a:ext cx="410234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31640" y="2608791"/>
            <a:ext cx="17395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57049" y="2107371"/>
            <a:ext cx="1455219" cy="78483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Imagery of the men suffering shell shock. Emphasised by the use of oxymoron that highlights young men looking old.</a:t>
            </a:r>
            <a:endParaRPr lang="en-AU" sz="9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727095" y="2772969"/>
            <a:ext cx="2016224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71729" y="2772969"/>
            <a:ext cx="1056655" cy="129172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09772" y="4064698"/>
            <a:ext cx="1382740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Extends the oxymoron by reducing the men to infant stage. Highlights effects of shell shock.</a:t>
            </a:r>
            <a:endParaRPr lang="en-AU" sz="900" dirty="0"/>
          </a:p>
        </p:txBody>
      </p:sp>
      <p:sp>
        <p:nvSpPr>
          <p:cNvPr id="49" name="Oval 48"/>
          <p:cNvSpPr/>
          <p:nvPr/>
        </p:nvSpPr>
        <p:spPr>
          <a:xfrm>
            <a:off x="1187624" y="2846534"/>
            <a:ext cx="1008111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Oval 49"/>
          <p:cNvSpPr/>
          <p:nvPr/>
        </p:nvSpPr>
        <p:spPr>
          <a:xfrm>
            <a:off x="3660405" y="2802619"/>
            <a:ext cx="720080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1" name="Straight Connector 50"/>
          <p:cNvCxnSpPr/>
          <p:nvPr/>
        </p:nvCxnSpPr>
        <p:spPr>
          <a:xfrm>
            <a:off x="1187624" y="3239869"/>
            <a:ext cx="2376265" cy="4465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1721" y="1330422"/>
            <a:ext cx="144014" cy="1561779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331639" y="768478"/>
            <a:ext cx="1696987" cy="5078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Opinion of the public. Lack of belief in shell shock as a real illness.</a:t>
            </a:r>
            <a:endParaRPr lang="en-AU" sz="9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4382108" y="3162186"/>
            <a:ext cx="1800200" cy="446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595946" y="3180632"/>
            <a:ext cx="3470238" cy="120723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9280" y="4432881"/>
            <a:ext cx="1587276" cy="369332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7011373" y="3164418"/>
            <a:ext cx="864096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727683" y="3476284"/>
            <a:ext cx="1296145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65532" y="3330936"/>
            <a:ext cx="752281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280" y="2999287"/>
            <a:ext cx="916252" cy="13388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Imagery of fear emphasised through strong emotive language. Men have no control over their symptoms or their fear.</a:t>
            </a:r>
            <a:endParaRPr lang="en-AU" sz="9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3923928" y="3476284"/>
            <a:ext cx="3312368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904148" y="3555277"/>
            <a:ext cx="1565431" cy="212454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406107" y="5805264"/>
            <a:ext cx="1836205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Imagery of nightmares. Provokes an emotional response.</a:t>
            </a:r>
            <a:endParaRPr lang="en-AU" sz="900" dirty="0"/>
          </a:p>
        </p:txBody>
      </p:sp>
      <p:sp>
        <p:nvSpPr>
          <p:cNvPr id="64" name="Oval 63"/>
          <p:cNvSpPr/>
          <p:nvPr/>
        </p:nvSpPr>
        <p:spPr>
          <a:xfrm>
            <a:off x="7144884" y="3266498"/>
            <a:ext cx="592764" cy="3933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5" name="Straight Connector 64"/>
          <p:cNvCxnSpPr/>
          <p:nvPr/>
        </p:nvCxnSpPr>
        <p:spPr>
          <a:xfrm>
            <a:off x="7469579" y="3659833"/>
            <a:ext cx="342781" cy="12351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701645" y="4894989"/>
            <a:ext cx="1404156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Punctuation creates extended pause for the reader to consider the suffering. Creates a sense of guilt.</a:t>
            </a:r>
            <a:endParaRPr lang="en-AU" sz="900" dirty="0"/>
          </a:p>
        </p:txBody>
      </p:sp>
      <p:sp>
        <p:nvSpPr>
          <p:cNvPr id="71" name="Rectangle 70"/>
          <p:cNvSpPr/>
          <p:nvPr/>
        </p:nvSpPr>
        <p:spPr>
          <a:xfrm>
            <a:off x="45163" y="4363632"/>
            <a:ext cx="159139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900" dirty="0">
                <a:solidFill>
                  <a:prstClr val="black"/>
                </a:solidFill>
              </a:rPr>
              <a:t>Nightmares as symptom of shell shock. Imagery / Metaphor. Emotive language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965532" y="3941702"/>
            <a:ext cx="4464496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2375755" y="3941702"/>
            <a:ext cx="36005" cy="134570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861083" y="5254198"/>
            <a:ext cx="2088232" cy="5078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Metaphor and alliteration provoke a harsh emotive response when compared with the previous lines.</a:t>
            </a:r>
            <a:endParaRPr lang="en-AU" sz="900" dirty="0"/>
          </a:p>
        </p:txBody>
      </p:sp>
      <p:sp>
        <p:nvSpPr>
          <p:cNvPr id="72" name="Oval 71"/>
          <p:cNvSpPr/>
          <p:nvPr/>
        </p:nvSpPr>
        <p:spPr>
          <a:xfrm>
            <a:off x="4437146" y="3520681"/>
            <a:ext cx="1080120" cy="41549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1861083" y="3914308"/>
            <a:ext cx="2928632" cy="22602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12372" y="5872771"/>
            <a:ext cx="1695028" cy="7848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Strong emotive language in contrast to “died”. Provokes a shocked response from the audience as someone is to </a:t>
            </a:r>
            <a:r>
              <a:rPr lang="en-AU" sz="900" b="1" dirty="0" smtClean="0"/>
              <a:t>blame</a:t>
            </a:r>
            <a:r>
              <a:rPr lang="en-AU" sz="900" dirty="0" smtClean="0"/>
              <a:t> for murder.</a:t>
            </a:r>
            <a:endParaRPr lang="en-AU" sz="9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6197907" y="3941702"/>
            <a:ext cx="1944216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7144884" y="3941702"/>
            <a:ext cx="597075" cy="223289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971729" y="6242103"/>
            <a:ext cx="2088232" cy="5078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Contrasting emotion of proud emphasises </a:t>
            </a:r>
            <a:r>
              <a:rPr lang="en-AU" sz="900" dirty="0" err="1" smtClean="0"/>
              <a:t>Sassoons</a:t>
            </a:r>
            <a:r>
              <a:rPr lang="en-AU" sz="900" dirty="0" smtClean="0"/>
              <a:t> sarcasm, and attack on public opinion.</a:t>
            </a:r>
            <a:endParaRPr lang="en-AU" sz="9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2231740" y="4253526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807400" y="4290530"/>
            <a:ext cx="568355" cy="10792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60750" y="5131303"/>
            <a:ext cx="1609564" cy="64633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Public opinion. This is in contrast to the content and imagery provided in the poem.</a:t>
            </a:r>
            <a:endParaRPr lang="en-AU" sz="900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427663" y="4290530"/>
            <a:ext cx="2808633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5831979" y="4338115"/>
            <a:ext cx="318070" cy="70601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257067" y="5072883"/>
            <a:ext cx="1819361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Placing of blame is emphasised through metaphor. Contrasts the emotional response of the public to the response of the survivors.</a:t>
            </a:r>
            <a:endParaRPr lang="en-AU" sz="900" dirty="0"/>
          </a:p>
        </p:txBody>
      </p:sp>
      <p:sp>
        <p:nvSpPr>
          <p:cNvPr id="85" name="Oval 84"/>
          <p:cNvSpPr/>
          <p:nvPr/>
        </p:nvSpPr>
        <p:spPr>
          <a:xfrm>
            <a:off x="1763688" y="4283020"/>
            <a:ext cx="714400" cy="3945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Oval 85"/>
          <p:cNvSpPr/>
          <p:nvPr/>
        </p:nvSpPr>
        <p:spPr>
          <a:xfrm>
            <a:off x="1301957" y="4660176"/>
            <a:ext cx="1296144" cy="3945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2157524" y="4983167"/>
            <a:ext cx="648072" cy="9994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2481560" y="4550785"/>
            <a:ext cx="252028" cy="13219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763688" y="6010411"/>
            <a:ext cx="114151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Repetition of oxymoron provides contrast of before and after war.</a:t>
            </a:r>
            <a:endParaRPr lang="en-AU" sz="900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5472100" y="4614552"/>
            <a:ext cx="1800200" cy="1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6372200" y="4691124"/>
            <a:ext cx="265449" cy="440179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228183" y="5191223"/>
            <a:ext cx="1412785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Alliteration and oxymoron of emotional responses when enlisting: serious but glad.</a:t>
            </a:r>
            <a:endParaRPr lang="en-AU" sz="900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3239852" y="4983167"/>
            <a:ext cx="23042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949315" y="4983167"/>
            <a:ext cx="368424" cy="10624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911730" y="6077873"/>
            <a:ext cx="2370478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Metaphor emphasises emotional response of the soldiers. “you” is the public or the people at home who don’t understand the experience and effects. Sassoon places definite blame here. </a:t>
            </a:r>
            <a:endParaRPr lang="en-AU" sz="900" dirty="0"/>
          </a:p>
        </p:txBody>
      </p:sp>
      <p:cxnSp>
        <p:nvCxnSpPr>
          <p:cNvPr id="96" name="Straight Connector 95"/>
          <p:cNvCxnSpPr/>
          <p:nvPr/>
        </p:nvCxnSpPr>
        <p:spPr>
          <a:xfrm>
            <a:off x="5612634" y="4983167"/>
            <a:ext cx="2050031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076428" y="5044133"/>
            <a:ext cx="658779" cy="89702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389384" y="5941161"/>
            <a:ext cx="1800200" cy="7848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Negative emotive language that places direct blame on those who sent young men to war. Symptoms of shell shock, imagery of broken bodies.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36807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47667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u="sng" dirty="0" smtClean="0">
                <a:latin typeface="Footlight MT Light" panose="0204060206030A020304" pitchFamily="18" charset="0"/>
              </a:rPr>
              <a:t>Survivors</a:t>
            </a:r>
            <a:endParaRPr lang="en-AU" sz="4800" u="sng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545017"/>
              </p:ext>
            </p:extLst>
          </p:nvPr>
        </p:nvGraphicFramePr>
        <p:xfrm>
          <a:off x="899593" y="1339445"/>
          <a:ext cx="7488831" cy="496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70998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EXPLAIN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EXAMPLE</a:t>
                      </a:r>
                      <a:endParaRPr lang="en-AU" dirty="0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About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Emotions / Mood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Audience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Form / Style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Poetic Devices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6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159" y="260648"/>
            <a:ext cx="799288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u="sng" dirty="0" smtClean="0">
                <a:latin typeface="Footlight MT Light" panose="0204060206030A020304" pitchFamily="18" charset="0"/>
              </a:rPr>
              <a:t>Survivors </a:t>
            </a:r>
          </a:p>
          <a:p>
            <a:pPr algn="ctr"/>
            <a:endParaRPr lang="en-AU" sz="2400" dirty="0" smtClean="0">
              <a:latin typeface="Footlight MT Light" panose="0204060206030A020304" pitchFamily="18" charset="0"/>
            </a:endParaRP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NO doubt they’ll soon get well; the shock and strain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Have caused their stammering, disconnected talk.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Of course they’re ‘longing to go out again,’—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These boys with old, scared faces, learning to walk.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They’ll soon forget their haunted nights; their cowed        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Subjection to the ghosts of friends who died,—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Their dreams that drip with murder; and they’ll be proud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Of glorious war that </a:t>
            </a:r>
            <a:r>
              <a:rPr lang="en-AU" sz="2400" dirty="0" err="1" smtClean="0">
                <a:latin typeface="Footlight MT Light" panose="0204060206030A020304" pitchFamily="18" charset="0"/>
              </a:rPr>
              <a:t>shatter’d</a:t>
            </a:r>
            <a:r>
              <a:rPr lang="en-AU" sz="2400" dirty="0" smtClean="0">
                <a:latin typeface="Footlight MT Light" panose="0204060206030A020304" pitchFamily="18" charset="0"/>
              </a:rPr>
              <a:t> all their pride...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Men who went out to battle, grim and glad;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Children, with eyes that hate you, broken and mad. </a:t>
            </a:r>
          </a:p>
          <a:p>
            <a:pPr algn="ctr"/>
            <a:endParaRPr lang="en-AU" sz="2400" dirty="0" smtClean="0">
              <a:latin typeface="Footlight MT Light" panose="0204060206030A020304" pitchFamily="18" charset="0"/>
            </a:endParaRPr>
          </a:p>
          <a:p>
            <a:pPr algn="ctr"/>
            <a:endParaRPr lang="en-AU" sz="2400" dirty="0" smtClean="0">
              <a:latin typeface="Footlight MT Light" panose="0204060206030A020304" pitchFamily="18" charset="0"/>
            </a:endParaRP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- </a:t>
            </a:r>
            <a:r>
              <a:rPr lang="en-AU" sz="2400" dirty="0" err="1" smtClean="0">
                <a:latin typeface="Footlight MT Light" panose="0204060206030A020304" pitchFamily="18" charset="0"/>
              </a:rPr>
              <a:t>Craiglockart</a:t>
            </a:r>
            <a:r>
              <a:rPr lang="en-AU" sz="2400" dirty="0" smtClean="0">
                <a:latin typeface="Footlight MT Light" panose="0204060206030A020304" pitchFamily="18" charset="0"/>
              </a:rPr>
              <a:t>. October, 1917.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</a:t>
            </a:r>
            <a:endParaRPr lang="en-AU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7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492896"/>
            <a:ext cx="619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 smtClean="0">
                <a:latin typeface="Footlight MT Light" panose="0204060206030A020304" pitchFamily="18" charset="0"/>
              </a:rPr>
              <a:t>Survivors</a:t>
            </a:r>
            <a:endParaRPr lang="en-AU" sz="66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492896"/>
            <a:ext cx="619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 smtClean="0">
                <a:latin typeface="Footlight MT Light" panose="0204060206030A020304" pitchFamily="18" charset="0"/>
              </a:rPr>
              <a:t>Survivors</a:t>
            </a:r>
            <a:endParaRPr lang="en-AU" sz="6600" dirty="0">
              <a:latin typeface="Footlight MT Light" panose="0204060206030A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1979712" y="1412776"/>
            <a:ext cx="936104" cy="8640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76470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Men who lived through the war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267744" y="3642814"/>
            <a:ext cx="720080" cy="11933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0809" y="4941168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Men who have returned home as heroes</a:t>
            </a:r>
            <a:endParaRPr lang="en-AU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508104" y="1556792"/>
            <a:ext cx="864096" cy="9361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72200" y="1087869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Living through a traumatic event or experience.</a:t>
            </a:r>
            <a:endParaRPr lang="en-AU" dirty="0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5724128" y="3807430"/>
            <a:ext cx="936104" cy="8640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36196" y="4692351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Usually thought to be a good thing. Positive connotation of survival. Ironic when considering the themes of the poem.</a:t>
            </a:r>
            <a:endParaRPr lang="en-AU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283968" y="3828256"/>
            <a:ext cx="0" cy="11849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87824" y="5107849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Negative connotation – surviving is different to living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76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3588" y="282883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NO doubt they’ll soon get well; the shock and strain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Have caused their stammering, disconnected talk.   </a:t>
            </a:r>
          </a:p>
        </p:txBody>
      </p:sp>
    </p:spTree>
    <p:extLst>
      <p:ext uri="{BB962C8B-B14F-4D97-AF65-F5344CB8AC3E}">
        <p14:creationId xmlns:p14="http://schemas.microsoft.com/office/powerpoint/2010/main" val="12247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3588" y="282883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NO doubt they’ll soon get well; the shock and strain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Have caused their stammering, disconnected talk.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31640" y="3244334"/>
            <a:ext cx="122413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719572" y="2060848"/>
            <a:ext cx="540060" cy="79015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04" y="1268760"/>
            <a:ext cx="1512168" cy="92333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High modality / certainty in tone.</a:t>
            </a:r>
            <a:endParaRPr lang="en-AU" dirty="0"/>
          </a:p>
        </p:txBody>
      </p:sp>
      <p:sp>
        <p:nvSpPr>
          <p:cNvPr id="9" name="Oval 8"/>
          <p:cNvSpPr/>
          <p:nvPr/>
        </p:nvSpPr>
        <p:spPr>
          <a:xfrm>
            <a:off x="2627784" y="2850999"/>
            <a:ext cx="864096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059832" y="1268760"/>
            <a:ext cx="0" cy="15600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75926" y="212447"/>
            <a:ext cx="2664296" cy="1200329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Anonymity of the subject. Returned soldiers loss of individuality. More than one.</a:t>
            </a:r>
            <a:endParaRPr lang="en-AU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91880" y="3244334"/>
            <a:ext cx="165618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14766" y="1772816"/>
            <a:ext cx="657234" cy="10560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87399" y="1178349"/>
            <a:ext cx="1521330" cy="64633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Matter of fact, informal.</a:t>
            </a:r>
            <a:endParaRPr lang="en-AU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724128" y="3244334"/>
            <a:ext cx="20882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192180" y="1772816"/>
            <a:ext cx="1044116" cy="10346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2200" y="629980"/>
            <a:ext cx="2376264" cy="1200329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Alliteration adds to the harshness of the sound. Direct reference to shell shock.</a:t>
            </a:r>
            <a:endParaRPr lang="en-AU" dirty="0"/>
          </a:p>
        </p:txBody>
      </p:sp>
      <p:sp>
        <p:nvSpPr>
          <p:cNvPr id="28" name="Oval 27"/>
          <p:cNvSpPr/>
          <p:nvPr/>
        </p:nvSpPr>
        <p:spPr>
          <a:xfrm>
            <a:off x="3131840" y="3244334"/>
            <a:ext cx="720080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14766" y="3637669"/>
            <a:ext cx="382558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148064" y="3790069"/>
            <a:ext cx="482640" cy="129511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79912" y="5229200"/>
            <a:ext cx="3312368" cy="92333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Aural imagery highlights the symptoms of shell shock, damage to the nerves.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2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967335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Of course they’re ‘longing to go out again,’—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These boys with old, scared faces, learning to walk.   </a:t>
            </a:r>
          </a:p>
        </p:txBody>
      </p:sp>
    </p:spTree>
    <p:extLst>
      <p:ext uri="{BB962C8B-B14F-4D97-AF65-F5344CB8AC3E}">
        <p14:creationId xmlns:p14="http://schemas.microsoft.com/office/powerpoint/2010/main" val="23817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967335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Of course they’re ‘longing to go out again,’—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These boys with old, scared faces, learning to walk.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763688" y="3382833"/>
            <a:ext cx="122413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187624" y="2132856"/>
            <a:ext cx="535191" cy="83185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1052736"/>
            <a:ext cx="2016224" cy="120032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High modality. Certainty of the voices of the public.</a:t>
            </a:r>
            <a:endParaRPr lang="en-AU" dirty="0"/>
          </a:p>
        </p:txBody>
      </p:sp>
      <p:sp>
        <p:nvSpPr>
          <p:cNvPr id="9" name="Oval 8"/>
          <p:cNvSpPr/>
          <p:nvPr/>
        </p:nvSpPr>
        <p:spPr>
          <a:xfrm>
            <a:off x="2987824" y="2989498"/>
            <a:ext cx="1008111" cy="3933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>
            <a:off x="4067944" y="3382833"/>
            <a:ext cx="295232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040086" y="1850571"/>
            <a:ext cx="396012" cy="11389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93267" y="511512"/>
            <a:ext cx="2664296" cy="147732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Sassoon is using sarcasm to emphasise the voice of the public, men don’t really want to return to the Front.</a:t>
            </a:r>
            <a:endParaRPr lang="en-AU" dirty="0"/>
          </a:p>
        </p:txBody>
      </p:sp>
      <p:sp>
        <p:nvSpPr>
          <p:cNvPr id="17" name="Oval 16"/>
          <p:cNvSpPr/>
          <p:nvPr/>
        </p:nvSpPr>
        <p:spPr>
          <a:xfrm>
            <a:off x="7020272" y="2989499"/>
            <a:ext cx="432048" cy="3933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236296" y="1988840"/>
            <a:ext cx="288032" cy="9758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16690" y="709364"/>
            <a:ext cx="230425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Punctuation is used to create an extended pause to emphasise change in tone and voice.</a:t>
            </a:r>
            <a:endParaRPr lang="en-AU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455219" y="3798332"/>
            <a:ext cx="410234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19672" y="3959049"/>
            <a:ext cx="2245703" cy="9184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3528" y="5085184"/>
            <a:ext cx="2952328" cy="1477328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Imagery of the men suffering shell shock. Emphasised by the use of oxymoron that highlights young men looking old,</a:t>
            </a:r>
            <a:endParaRPr lang="en-AU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796136" y="3798332"/>
            <a:ext cx="2016224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12971" y="3923499"/>
            <a:ext cx="1287760" cy="77441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84168" y="4900804"/>
            <a:ext cx="2592288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Extends the oxymoron by reducing the men to infant stage. Highlights effects of shell shock.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67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82883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They’ll soon forget their haunted nights; their cowed           </a:t>
            </a:r>
          </a:p>
          <a:p>
            <a:pPr algn="ctr"/>
            <a:r>
              <a:rPr lang="en-AU" sz="2400" dirty="0" smtClean="0">
                <a:latin typeface="Footlight MT Light" panose="0204060206030A020304" pitchFamily="18" charset="0"/>
              </a:rPr>
              <a:t>  Subjection to the ghosts of friends who died,—   </a:t>
            </a:r>
          </a:p>
        </p:txBody>
      </p:sp>
    </p:spTree>
    <p:extLst>
      <p:ext uri="{BB962C8B-B14F-4D97-AF65-F5344CB8AC3E}">
        <p14:creationId xmlns:p14="http://schemas.microsoft.com/office/powerpoint/2010/main" val="15959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1305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Partridge, Carmen</dc:creator>
  <cp:lastModifiedBy>Partridge, Carmen</cp:lastModifiedBy>
  <cp:revision>21</cp:revision>
  <dcterms:created xsi:type="dcterms:W3CDTF">2017-02-13T02:44:47Z</dcterms:created>
  <dcterms:modified xsi:type="dcterms:W3CDTF">2017-02-15T21:51:01Z</dcterms:modified>
</cp:coreProperties>
</file>