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1" r:id="rId2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ED23-681B-4087-943B-8F7D20A20FD7}" type="datetimeFigureOut">
              <a:rPr lang="en-AU" smtClean="0"/>
              <a:t>22/02/2017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5C61-C283-4663-8358-B3B095FF8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58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ED23-681B-4087-943B-8F7D20A20FD7}" type="datetimeFigureOut">
              <a:rPr lang="en-AU" smtClean="0"/>
              <a:t>22/02/2017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5C61-C283-4663-8358-B3B095FF8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55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ED23-681B-4087-943B-8F7D20A20FD7}" type="datetimeFigureOut">
              <a:rPr lang="en-AU" smtClean="0"/>
              <a:t>22/02/2017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5C61-C283-4663-8358-B3B095FF8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26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ED23-681B-4087-943B-8F7D20A20FD7}" type="datetimeFigureOut">
              <a:rPr lang="en-AU" smtClean="0"/>
              <a:t>22/02/2017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5C61-C283-4663-8358-B3B095FF8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650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ED23-681B-4087-943B-8F7D20A20FD7}" type="datetimeFigureOut">
              <a:rPr lang="en-AU" smtClean="0"/>
              <a:t>22/02/2017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5C61-C283-4663-8358-B3B095FF8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70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ED23-681B-4087-943B-8F7D20A20FD7}" type="datetimeFigureOut">
              <a:rPr lang="en-AU" smtClean="0"/>
              <a:t>22/02/2017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5C61-C283-4663-8358-B3B095FF8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63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ED23-681B-4087-943B-8F7D20A20FD7}" type="datetimeFigureOut">
              <a:rPr lang="en-AU" smtClean="0"/>
              <a:t>22/02/2017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5C61-C283-4663-8358-B3B095FF8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45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ED23-681B-4087-943B-8F7D20A20FD7}" type="datetimeFigureOut">
              <a:rPr lang="en-AU" smtClean="0"/>
              <a:t>22/02/2017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5C61-C283-4663-8358-B3B095FF8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212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ED23-681B-4087-943B-8F7D20A20FD7}" type="datetimeFigureOut">
              <a:rPr lang="en-AU" smtClean="0"/>
              <a:t>22/02/2017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5C61-C283-4663-8358-B3B095FF8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32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ED23-681B-4087-943B-8F7D20A20FD7}" type="datetimeFigureOut">
              <a:rPr lang="en-AU" smtClean="0"/>
              <a:t>22/02/2017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5C61-C283-4663-8358-B3B095FF8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694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ED23-681B-4087-943B-8F7D20A20FD7}" type="datetimeFigureOut">
              <a:rPr lang="en-AU" smtClean="0"/>
              <a:t>22/02/2017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5C61-C283-4663-8358-B3B095FF8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091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ED23-681B-4087-943B-8F7D20A20FD7}" type="datetimeFigureOut">
              <a:rPr lang="en-AU" smtClean="0"/>
              <a:t>22/02/2017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5C61-C283-4663-8358-B3B095FF82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90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au/url?sa=i&amp;rct=j&amp;q=&amp;esrc=s&amp;source=images&amp;cd=&amp;cad=rja&amp;uact=8&amp;ved=0ahUKEwjG3NmAiqDSAhVHF5QKHYvzB94QjRwIBw&amp;url=http://www.itv.com/news/tyne-tees/update/2014-08-06/more-than-just-a-job-the-work-of-the-commonwealth-war-graves-commission/&amp;bvm=bv.147448319,d.dGo&amp;psig=AFQjCNEOby3J2c3d1ADgr3MwztpFvq3gPg&amp;ust=1487728281413557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564" y="692696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 smtClean="0">
                <a:latin typeface="High Tower Text" panose="02040502050506030303" pitchFamily="18" charset="0"/>
              </a:rPr>
              <a:t>The Dead</a:t>
            </a:r>
            <a:endParaRPr lang="en-AU" sz="8000" b="1" dirty="0">
              <a:latin typeface="High Tower Text" panose="020405020505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220486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latin typeface="High Tower Text" panose="02040502050506030303" pitchFamily="18" charset="0"/>
              </a:rPr>
              <a:t>Rupert Brooke</a:t>
            </a:r>
            <a:endParaRPr lang="en-AU" sz="2800" dirty="0">
              <a:latin typeface="High Tower Text" panose="0204050205050603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780928"/>
            <a:ext cx="3048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518473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dirty="0">
                <a:latin typeface="High Tower Text" panose="02040502050506030303" pitchFamily="18" charset="0"/>
              </a:rPr>
              <a:t>That men call age; and those who would have been,</a:t>
            </a:r>
            <a:br>
              <a:rPr lang="en-AU" sz="2800" dirty="0">
                <a:latin typeface="High Tower Text" panose="02040502050506030303" pitchFamily="18" charset="0"/>
              </a:rPr>
            </a:br>
            <a:r>
              <a:rPr lang="en-AU" sz="2800" dirty="0">
                <a:latin typeface="High Tower Text" panose="02040502050506030303" pitchFamily="18" charset="0"/>
              </a:rPr>
              <a:t>Their sons, they gave, their immortality.</a:t>
            </a:r>
          </a:p>
        </p:txBody>
      </p:sp>
    </p:spTree>
    <p:extLst>
      <p:ext uri="{BB962C8B-B14F-4D97-AF65-F5344CB8AC3E}">
        <p14:creationId xmlns:p14="http://schemas.microsoft.com/office/powerpoint/2010/main" val="30474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63691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dirty="0">
                <a:latin typeface="High Tower Text" panose="02040502050506030303" pitchFamily="18" charset="0"/>
              </a:rPr>
              <a:t>That men call age; and those who would have been,</a:t>
            </a:r>
            <a:br>
              <a:rPr lang="en-AU" sz="2800" dirty="0">
                <a:latin typeface="High Tower Text" panose="02040502050506030303" pitchFamily="18" charset="0"/>
              </a:rPr>
            </a:br>
            <a:r>
              <a:rPr lang="en-AU" sz="2800" dirty="0">
                <a:latin typeface="High Tower Text" panose="02040502050506030303" pitchFamily="18" charset="0"/>
              </a:rPr>
              <a:t>Their sons, they gave, their immortality.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283968" y="3113965"/>
            <a:ext cx="410445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5310082" y="1772816"/>
            <a:ext cx="1566174" cy="89350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48264" y="1052736"/>
            <a:ext cx="1728192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In death they have been denied a future.</a:t>
            </a:r>
            <a:endParaRPr lang="en-A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619672" y="3501008"/>
            <a:ext cx="1656184" cy="0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15616" y="3591019"/>
            <a:ext cx="1656184" cy="783704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3528" y="4536868"/>
            <a:ext cx="2592288" cy="1200329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The future is represented through metaphorical sons. The dead will have no future family.</a:t>
            </a:r>
            <a:endParaRPr lang="en-A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19872" y="3501008"/>
            <a:ext cx="136815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72272" y="3653408"/>
            <a:ext cx="1071736" cy="72131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23928" y="4653136"/>
            <a:ext cx="194421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Willingness, a gift to be honoured.</a:t>
            </a:r>
            <a:endParaRPr lang="en-AU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076056" y="3501008"/>
            <a:ext cx="252028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80011" y="3591019"/>
            <a:ext cx="1152229" cy="55806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76256" y="3982871"/>
            <a:ext cx="2016224" cy="175432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In death they no longer have hope of metaphorical immortality as they will have no family line.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26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276871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High Tower Text" panose="02040502050506030303" pitchFamily="18" charset="0"/>
              </a:rPr>
              <a:t>Blow, bugles, blow! They brought us, for our dearth,</a:t>
            </a:r>
            <a:br>
              <a:rPr lang="en-AU" sz="2800" dirty="0">
                <a:latin typeface="High Tower Text" panose="02040502050506030303" pitchFamily="18" charset="0"/>
              </a:rPr>
            </a:br>
            <a:r>
              <a:rPr lang="en-AU" sz="2800" dirty="0">
                <a:latin typeface="High Tower Text" panose="02040502050506030303" pitchFamily="18" charset="0"/>
              </a:rPr>
              <a:t>Holiness, lacked so long, and Love, and Pain.</a:t>
            </a:r>
            <a:br>
              <a:rPr lang="en-AU" sz="2800" dirty="0">
                <a:latin typeface="High Tower Text" panose="02040502050506030303" pitchFamily="18" charset="0"/>
              </a:rPr>
            </a:b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2814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828836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High Tower Text" panose="02040502050506030303" pitchFamily="18" charset="0"/>
              </a:rPr>
              <a:t>Blow, bugles, blow! They brought us, for our dearth,</a:t>
            </a:r>
            <a:br>
              <a:rPr lang="en-AU" sz="2800" dirty="0">
                <a:latin typeface="High Tower Text" panose="02040502050506030303" pitchFamily="18" charset="0"/>
              </a:rPr>
            </a:br>
            <a:r>
              <a:rPr lang="en-AU" sz="2800" dirty="0">
                <a:latin typeface="High Tower Text" panose="02040502050506030303" pitchFamily="18" charset="0"/>
              </a:rPr>
              <a:t>Holiness, lacked so long, and Love, and Pain.</a:t>
            </a:r>
            <a:br>
              <a:rPr lang="en-AU" sz="2800" dirty="0">
                <a:latin typeface="High Tower Text" panose="02040502050506030303" pitchFamily="18" charset="0"/>
              </a:rPr>
            </a:br>
            <a:endParaRPr lang="en-AU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3568" y="3284984"/>
            <a:ext cx="280831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59632" y="1988840"/>
            <a:ext cx="828092" cy="83999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5536" y="980728"/>
            <a:ext cx="2016224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Repetition emphasises the tone of respect.</a:t>
            </a:r>
            <a:endParaRPr lang="en-AU" dirty="0"/>
          </a:p>
        </p:txBody>
      </p:sp>
      <p:sp>
        <p:nvSpPr>
          <p:cNvPr id="9" name="Oval 8"/>
          <p:cNvSpPr/>
          <p:nvPr/>
        </p:nvSpPr>
        <p:spPr>
          <a:xfrm>
            <a:off x="3635896" y="2828836"/>
            <a:ext cx="792088" cy="5281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923928" y="1904058"/>
            <a:ext cx="0" cy="8640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5816" y="620688"/>
            <a:ext cx="2088232" cy="120032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Shift in perspective - Brooke is now speaking about the dead, not for them.</a:t>
            </a:r>
            <a:endParaRPr lang="en-AU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804248" y="3284984"/>
            <a:ext cx="151216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36296" y="2132856"/>
            <a:ext cx="324036" cy="6959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69631" y="343689"/>
            <a:ext cx="223224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Dearth means inadequate. The soldiers’ deaths have provided their country with what was lacking.</a:t>
            </a:r>
            <a:endParaRPr lang="en-AU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83568" y="3717032"/>
            <a:ext cx="3528392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403648" y="3880250"/>
            <a:ext cx="1152128" cy="844894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3528" y="4797152"/>
            <a:ext cx="2592288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Start of religious extended metaphor. The dead have brought faith back to Britain</a:t>
            </a:r>
            <a:endParaRPr lang="en-AU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004048" y="3717032"/>
            <a:ext cx="2232248" cy="0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49820" y="3766829"/>
            <a:ext cx="1242460" cy="958315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04247" y="4805401"/>
            <a:ext cx="1997631" cy="1754326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Capital letters make these terms personification, as the dead are bringing these things to the living.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319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8611" y="2564904"/>
            <a:ext cx="74168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High Tower Text" panose="02040502050506030303" pitchFamily="18" charset="0"/>
              </a:rPr>
              <a:t>Honour has come back, as a king, to earth,</a:t>
            </a:r>
            <a:br>
              <a:rPr lang="en-AU" sz="2800" dirty="0">
                <a:latin typeface="High Tower Text" panose="02040502050506030303" pitchFamily="18" charset="0"/>
              </a:rPr>
            </a:br>
            <a:r>
              <a:rPr lang="en-AU" sz="2800" dirty="0">
                <a:latin typeface="High Tower Text" panose="02040502050506030303" pitchFamily="18" charset="0"/>
              </a:rPr>
              <a:t>And paid his subjects with a royal wage;</a:t>
            </a:r>
            <a:r>
              <a:rPr lang="en-AU" dirty="0">
                <a:latin typeface="High Tower Text" panose="02040502050506030303" pitchFamily="18" charset="0"/>
              </a:rPr>
              <a:t/>
            </a:r>
            <a:br>
              <a:rPr lang="en-AU" dirty="0">
                <a:latin typeface="High Tower Text" panose="02040502050506030303" pitchFamily="18" charset="0"/>
              </a:rPr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06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2636912"/>
            <a:ext cx="662473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High Tower Text" panose="02040502050506030303" pitchFamily="18" charset="0"/>
              </a:rPr>
              <a:t>Honour has come back, as a king, to earth,</a:t>
            </a:r>
            <a:br>
              <a:rPr lang="en-AU" sz="2800" dirty="0">
                <a:latin typeface="High Tower Text" panose="02040502050506030303" pitchFamily="18" charset="0"/>
              </a:rPr>
            </a:br>
            <a:r>
              <a:rPr lang="en-AU" sz="2800" dirty="0">
                <a:latin typeface="High Tower Text" panose="02040502050506030303" pitchFamily="18" charset="0"/>
              </a:rPr>
              <a:t>And paid his subjects with a royal wage;</a:t>
            </a:r>
            <a:r>
              <a:rPr lang="en-AU" dirty="0">
                <a:latin typeface="High Tower Text" panose="02040502050506030303" pitchFamily="18" charset="0"/>
              </a:rPr>
              <a:t/>
            </a:r>
            <a:br>
              <a:rPr lang="en-AU" dirty="0">
                <a:latin typeface="High Tower Text" panose="02040502050506030303" pitchFamily="18" charset="0"/>
              </a:rPr>
            </a:br>
            <a:endParaRPr lang="en-AU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03648" y="3068960"/>
            <a:ext cx="1152128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84851" y="1988840"/>
            <a:ext cx="1038877" cy="64807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520" y="1566084"/>
            <a:ext cx="1584176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Personification</a:t>
            </a:r>
            <a:endParaRPr lang="en-A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932040" y="3068960"/>
            <a:ext cx="122413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72372" y="1844824"/>
            <a:ext cx="1071736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55776" y="1104419"/>
            <a:ext cx="284431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Simile comparing the dead to nobility.</a:t>
            </a:r>
            <a:endParaRPr lang="en-AU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932040" y="3140968"/>
            <a:ext cx="2592288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228184" y="1935416"/>
            <a:ext cx="936104" cy="70737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23586" y="367496"/>
            <a:ext cx="2376264" cy="147732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Extended religious metaphor, comparing the gifts of the dead to the gift of Christ’s resurrection.</a:t>
            </a:r>
            <a:endParaRPr lang="en-AU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979712" y="3501008"/>
            <a:ext cx="532859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39952" y="3653408"/>
            <a:ext cx="1728192" cy="107173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937448" y="4293096"/>
            <a:ext cx="2743674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Extended wealth metaphor. The sacrifice of the dead is worthy for King and Country.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1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621302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dirty="0">
                <a:latin typeface="High Tower Text" panose="02040502050506030303" pitchFamily="18" charset="0"/>
              </a:rPr>
              <a:t>And Nobleness walks in our ways again;</a:t>
            </a:r>
            <a:br>
              <a:rPr lang="en-AU" sz="2800" dirty="0">
                <a:latin typeface="High Tower Text" panose="02040502050506030303" pitchFamily="18" charset="0"/>
              </a:rPr>
            </a:br>
            <a:r>
              <a:rPr lang="en-AU" sz="2800" dirty="0">
                <a:latin typeface="High Tower Text" panose="02040502050506030303" pitchFamily="18" charset="0"/>
              </a:rPr>
              <a:t>And we have come into our heritage.</a:t>
            </a:r>
          </a:p>
        </p:txBody>
      </p:sp>
    </p:spTree>
    <p:extLst>
      <p:ext uri="{BB962C8B-B14F-4D97-AF65-F5344CB8AC3E}">
        <p14:creationId xmlns:p14="http://schemas.microsoft.com/office/powerpoint/2010/main" val="22369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628781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dirty="0">
                <a:latin typeface="High Tower Text" panose="02040502050506030303" pitchFamily="18" charset="0"/>
              </a:rPr>
              <a:t>And Nobleness walks in our ways again;</a:t>
            </a:r>
            <a:br>
              <a:rPr lang="en-AU" sz="2800" dirty="0">
                <a:latin typeface="High Tower Text" panose="02040502050506030303" pitchFamily="18" charset="0"/>
              </a:rPr>
            </a:br>
            <a:r>
              <a:rPr lang="en-AU" sz="2800" dirty="0">
                <a:latin typeface="High Tower Text" panose="02040502050506030303" pitchFamily="18" charset="0"/>
              </a:rPr>
              <a:t>And we have come into our heritage.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67744" y="3105834"/>
            <a:ext cx="53285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71700" y="1700808"/>
            <a:ext cx="1980220" cy="92797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404664"/>
            <a:ext cx="3240360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Personification. Nobility has returned because the soldiers have displayed chivalry in dying for their country.</a:t>
            </a:r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71700" y="3501008"/>
            <a:ext cx="543660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91880" y="3595397"/>
            <a:ext cx="1776705" cy="936104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36096" y="4365104"/>
            <a:ext cx="2736304" cy="203132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Metaphor. The deaths were worth it because Britain is now a noble and proud country like its heritage suggests. The dead have brought honour back.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024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3946" y="908720"/>
            <a:ext cx="76328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i="1" dirty="0" smtClean="0">
                <a:latin typeface="High Tower Text" panose="02040502050506030303" pitchFamily="18" charset="0"/>
              </a:rPr>
              <a:t>The Dead </a:t>
            </a:r>
            <a:r>
              <a:rPr lang="en-AU" sz="2800" dirty="0" smtClean="0">
                <a:latin typeface="High Tower Text" panose="02040502050506030303" pitchFamily="18" charset="0"/>
              </a:rPr>
              <a:t>is a sonnet, even though it has no rhyming couplet at the end.</a:t>
            </a:r>
          </a:p>
          <a:p>
            <a:endParaRPr lang="en-AU" sz="2800" dirty="0">
              <a:latin typeface="High Tower Text" panose="02040502050506030303" pitchFamily="18" charset="0"/>
            </a:endParaRPr>
          </a:p>
          <a:p>
            <a:endParaRPr lang="en-AU" sz="2800" u="sng" dirty="0" smtClean="0">
              <a:latin typeface="High Tower Text" panose="02040502050506030303" pitchFamily="18" charset="0"/>
            </a:endParaRPr>
          </a:p>
          <a:p>
            <a:endParaRPr lang="en-AU" sz="2800" u="sng" dirty="0">
              <a:latin typeface="High Tower Text" panose="02040502050506030303" pitchFamily="18" charset="0"/>
            </a:endParaRPr>
          </a:p>
          <a:p>
            <a:endParaRPr lang="en-AU" sz="2800" u="sng" dirty="0" smtClean="0">
              <a:latin typeface="High Tower Text" panose="02040502050506030303" pitchFamily="18" charset="0"/>
            </a:endParaRPr>
          </a:p>
          <a:p>
            <a:endParaRPr lang="en-AU" sz="2800" u="sng" dirty="0">
              <a:latin typeface="High Tower Text" panose="02040502050506030303" pitchFamily="18" charset="0"/>
            </a:endParaRPr>
          </a:p>
          <a:p>
            <a:endParaRPr lang="en-AU" sz="2800" u="sng" dirty="0" smtClean="0">
              <a:latin typeface="High Tower Text" panose="02040502050506030303" pitchFamily="18" charset="0"/>
            </a:endParaRPr>
          </a:p>
          <a:p>
            <a:r>
              <a:rPr lang="en-AU" sz="2800" u="sng" dirty="0" smtClean="0">
                <a:latin typeface="High Tower Text" panose="02040502050506030303" pitchFamily="18" charset="0"/>
              </a:rPr>
              <a:t>The Octet </a:t>
            </a:r>
            <a:r>
              <a:rPr lang="en-AU" sz="2800" dirty="0" smtClean="0">
                <a:latin typeface="High Tower Text" panose="02040502050506030303" pitchFamily="18" charset="0"/>
              </a:rPr>
              <a:t>(first 8 lines) deal with what the soldiers have lost through death.</a:t>
            </a:r>
          </a:p>
          <a:p>
            <a:endParaRPr lang="en-AU" sz="2800" dirty="0">
              <a:latin typeface="High Tower Text" panose="02040502050506030303" pitchFamily="18" charset="0"/>
            </a:endParaRPr>
          </a:p>
          <a:p>
            <a:r>
              <a:rPr lang="en-AU" sz="2800" u="sng" dirty="0" smtClean="0">
                <a:latin typeface="High Tower Text" panose="02040502050506030303" pitchFamily="18" charset="0"/>
              </a:rPr>
              <a:t>The Sestet </a:t>
            </a:r>
            <a:r>
              <a:rPr lang="en-AU" sz="2800" dirty="0" smtClean="0">
                <a:latin typeface="High Tower Text" panose="02040502050506030303" pitchFamily="18" charset="0"/>
              </a:rPr>
              <a:t>(next 6 lines) is about what the world, specifically Britain, has gained from their deaths.</a:t>
            </a:r>
            <a:endParaRPr lang="en-AU" sz="2800" dirty="0">
              <a:latin typeface="High Tower Text" panose="02040502050506030303" pitchFamily="18" charset="0"/>
            </a:endParaRPr>
          </a:p>
        </p:txBody>
      </p:sp>
      <p:pic>
        <p:nvPicPr>
          <p:cNvPr id="1026" name="Picture 2" descr="Image result for war graves somm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3"/>
          <a:stretch/>
        </p:blipFill>
        <p:spPr bwMode="auto">
          <a:xfrm>
            <a:off x="2004086" y="1844824"/>
            <a:ext cx="5112568" cy="237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3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640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latin typeface="High Tower Text" panose="02040502050506030303" pitchFamily="18" charset="0"/>
              </a:rPr>
              <a:t>Answer the following questions, using full sentence answers:</a:t>
            </a:r>
          </a:p>
          <a:p>
            <a:endParaRPr lang="en-AU" sz="2800" dirty="0">
              <a:latin typeface="High Tower Text" panose="02040502050506030303" pitchFamily="18" charset="0"/>
            </a:endParaRPr>
          </a:p>
          <a:p>
            <a:pPr marL="342900" indent="-342900">
              <a:buAutoNum type="arabicPeriod"/>
            </a:pPr>
            <a:r>
              <a:rPr lang="en-AU" sz="2800" dirty="0" smtClean="0">
                <a:latin typeface="High Tower Text" panose="02040502050506030303" pitchFamily="18" charset="0"/>
              </a:rPr>
              <a:t>What is Brooke’s opinion of the purpose of fighting the war?</a:t>
            </a:r>
            <a:endParaRPr lang="en-AU" sz="1000" dirty="0" smtClean="0">
              <a:latin typeface="High Tower Text" panose="02040502050506030303" pitchFamily="18" charset="0"/>
            </a:endParaRPr>
          </a:p>
          <a:p>
            <a:endParaRPr lang="en-AU" sz="2800" dirty="0" smtClean="0">
              <a:latin typeface="High Tower Text" panose="02040502050506030303" pitchFamily="18" charset="0"/>
            </a:endParaRPr>
          </a:p>
          <a:p>
            <a:r>
              <a:rPr lang="en-AU" sz="2800" dirty="0" smtClean="0">
                <a:latin typeface="High Tower Text" panose="02040502050506030303" pitchFamily="18" charset="0"/>
              </a:rPr>
              <a:t>2.  How does this differ from the opinion of Siegfried Sassoon?</a:t>
            </a:r>
          </a:p>
          <a:p>
            <a:endParaRPr lang="en-AU" sz="2800" dirty="0" smtClean="0">
              <a:latin typeface="High Tower Text" panose="02040502050506030303" pitchFamily="18" charset="0"/>
            </a:endParaRPr>
          </a:p>
          <a:p>
            <a:r>
              <a:rPr lang="en-AU" sz="2800" dirty="0" smtClean="0">
                <a:latin typeface="High Tower Text" panose="02040502050506030303" pitchFamily="18" charset="0"/>
              </a:rPr>
              <a:t>3.  Why would Brooke’s opinion be so different? Consider the difference in contexts of the poets.</a:t>
            </a:r>
          </a:p>
          <a:p>
            <a:endParaRPr lang="en-AU" sz="2800" dirty="0" smtClean="0">
              <a:latin typeface="High Tower Text" panose="02040502050506030303" pitchFamily="18" charset="0"/>
            </a:endParaRPr>
          </a:p>
          <a:p>
            <a:r>
              <a:rPr lang="en-AU" sz="2800" dirty="0" smtClean="0">
                <a:latin typeface="High Tower Text" panose="02040502050506030303" pitchFamily="18" charset="0"/>
              </a:rPr>
              <a:t>4.  Identify and explain the TWO extended metaphors in the poem. What purpose do they serve?</a:t>
            </a:r>
            <a:endParaRPr lang="en-AU" sz="2800" dirty="0"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580" y="836712"/>
            <a:ext cx="756084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High Tower Text" panose="02040502050506030303" pitchFamily="18" charset="0"/>
              </a:rPr>
              <a:t>Blow out, you bugles, over the rich Dead!</a:t>
            </a:r>
            <a:br>
              <a:rPr lang="en-AU" sz="2000" dirty="0" smtClean="0">
                <a:latin typeface="High Tower Text" panose="02040502050506030303" pitchFamily="18" charset="0"/>
              </a:rPr>
            </a:br>
            <a:r>
              <a:rPr lang="en-AU" sz="2000" dirty="0" smtClean="0">
                <a:latin typeface="High Tower Text" panose="02040502050506030303" pitchFamily="18" charset="0"/>
              </a:rPr>
              <a:t>There’s none of these so lonely and poor of old,</a:t>
            </a:r>
            <a:br>
              <a:rPr lang="en-AU" sz="2000" dirty="0" smtClean="0">
                <a:latin typeface="High Tower Text" panose="02040502050506030303" pitchFamily="18" charset="0"/>
              </a:rPr>
            </a:br>
            <a:r>
              <a:rPr lang="en-AU" sz="2000" dirty="0" smtClean="0">
                <a:latin typeface="High Tower Text" panose="02040502050506030303" pitchFamily="18" charset="0"/>
              </a:rPr>
              <a:t>But, dying, has made us rarer gifts than gold.</a:t>
            </a:r>
            <a:br>
              <a:rPr lang="en-AU" sz="2000" dirty="0" smtClean="0">
                <a:latin typeface="High Tower Text" panose="02040502050506030303" pitchFamily="18" charset="0"/>
              </a:rPr>
            </a:br>
            <a:r>
              <a:rPr lang="en-AU" sz="2000" dirty="0" smtClean="0">
                <a:latin typeface="High Tower Text" panose="02040502050506030303" pitchFamily="18" charset="0"/>
              </a:rPr>
              <a:t>These laid the world away; poured out the red</a:t>
            </a:r>
            <a:br>
              <a:rPr lang="en-AU" sz="2000" dirty="0" smtClean="0">
                <a:latin typeface="High Tower Text" panose="02040502050506030303" pitchFamily="18" charset="0"/>
              </a:rPr>
            </a:br>
            <a:r>
              <a:rPr lang="en-AU" sz="2000" dirty="0" smtClean="0">
                <a:latin typeface="High Tower Text" panose="02040502050506030303" pitchFamily="18" charset="0"/>
              </a:rPr>
              <a:t>Sweet wine of youth; gave up the years to be</a:t>
            </a:r>
            <a:br>
              <a:rPr lang="en-AU" sz="2000" dirty="0" smtClean="0">
                <a:latin typeface="High Tower Text" panose="02040502050506030303" pitchFamily="18" charset="0"/>
              </a:rPr>
            </a:br>
            <a:r>
              <a:rPr lang="en-AU" sz="2000" dirty="0" smtClean="0">
                <a:latin typeface="High Tower Text" panose="02040502050506030303" pitchFamily="18" charset="0"/>
              </a:rPr>
              <a:t>Of work and joy, and that unhoped serene,</a:t>
            </a:r>
            <a:br>
              <a:rPr lang="en-AU" sz="2000" dirty="0" smtClean="0">
                <a:latin typeface="High Tower Text" panose="02040502050506030303" pitchFamily="18" charset="0"/>
              </a:rPr>
            </a:br>
            <a:r>
              <a:rPr lang="en-AU" sz="2000" dirty="0" smtClean="0">
                <a:latin typeface="High Tower Text" panose="02040502050506030303" pitchFamily="18" charset="0"/>
              </a:rPr>
              <a:t>That men call age; and those who would have been,</a:t>
            </a:r>
            <a:br>
              <a:rPr lang="en-AU" sz="2000" dirty="0" smtClean="0">
                <a:latin typeface="High Tower Text" panose="02040502050506030303" pitchFamily="18" charset="0"/>
              </a:rPr>
            </a:br>
            <a:r>
              <a:rPr lang="en-AU" sz="2000" dirty="0" smtClean="0">
                <a:latin typeface="High Tower Text" panose="02040502050506030303" pitchFamily="18" charset="0"/>
              </a:rPr>
              <a:t>Their sons, they gave, their immortality.</a:t>
            </a:r>
          </a:p>
          <a:p>
            <a:pPr algn="ctr"/>
            <a:endParaRPr lang="en-AU" sz="2000" dirty="0" smtClean="0">
              <a:latin typeface="High Tower Text" panose="02040502050506030303" pitchFamily="18" charset="0"/>
            </a:endParaRPr>
          </a:p>
          <a:p>
            <a:pPr algn="ctr"/>
            <a:r>
              <a:rPr lang="en-AU" sz="2000" dirty="0" smtClean="0">
                <a:latin typeface="High Tower Text" panose="02040502050506030303" pitchFamily="18" charset="0"/>
              </a:rPr>
              <a:t>Blow, bugles, blow! They brought us, for our dearth,</a:t>
            </a:r>
            <a:br>
              <a:rPr lang="en-AU" sz="2000" dirty="0" smtClean="0">
                <a:latin typeface="High Tower Text" panose="02040502050506030303" pitchFamily="18" charset="0"/>
              </a:rPr>
            </a:br>
            <a:r>
              <a:rPr lang="en-AU" sz="2000" dirty="0" smtClean="0">
                <a:latin typeface="High Tower Text" panose="02040502050506030303" pitchFamily="18" charset="0"/>
              </a:rPr>
              <a:t>Holiness, lacked so long, and Love, and Pain.</a:t>
            </a:r>
            <a:br>
              <a:rPr lang="en-AU" sz="2000" dirty="0" smtClean="0">
                <a:latin typeface="High Tower Text" panose="02040502050506030303" pitchFamily="18" charset="0"/>
              </a:rPr>
            </a:br>
            <a:r>
              <a:rPr lang="en-AU" sz="2000" dirty="0" smtClean="0">
                <a:latin typeface="High Tower Text" panose="02040502050506030303" pitchFamily="18" charset="0"/>
              </a:rPr>
              <a:t>Honour has come back, as a king, to earth,</a:t>
            </a:r>
            <a:br>
              <a:rPr lang="en-AU" sz="2000" dirty="0" smtClean="0">
                <a:latin typeface="High Tower Text" panose="02040502050506030303" pitchFamily="18" charset="0"/>
              </a:rPr>
            </a:br>
            <a:r>
              <a:rPr lang="en-AU" sz="2000" dirty="0" smtClean="0">
                <a:latin typeface="High Tower Text" panose="02040502050506030303" pitchFamily="18" charset="0"/>
              </a:rPr>
              <a:t>And paid his subjects with a royal wage;</a:t>
            </a:r>
            <a:br>
              <a:rPr lang="en-AU" sz="2000" dirty="0" smtClean="0">
                <a:latin typeface="High Tower Text" panose="02040502050506030303" pitchFamily="18" charset="0"/>
              </a:rPr>
            </a:br>
            <a:r>
              <a:rPr lang="en-AU" sz="2000" dirty="0" smtClean="0">
                <a:latin typeface="High Tower Text" panose="02040502050506030303" pitchFamily="18" charset="0"/>
              </a:rPr>
              <a:t>And Nobleness walks in our ways again;</a:t>
            </a:r>
            <a:br>
              <a:rPr lang="en-AU" sz="2000" dirty="0" smtClean="0">
                <a:latin typeface="High Tower Text" panose="02040502050506030303" pitchFamily="18" charset="0"/>
              </a:rPr>
            </a:br>
            <a:r>
              <a:rPr lang="en-AU" sz="2000" dirty="0" smtClean="0">
                <a:latin typeface="High Tower Text" panose="02040502050506030303" pitchFamily="18" charset="0"/>
              </a:rPr>
              <a:t>And we have come into our heritage.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057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476672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u="sng" dirty="0" smtClean="0">
                <a:latin typeface="Footlight MT Light" panose="0204060206030A020304" pitchFamily="18" charset="0"/>
              </a:rPr>
              <a:t>The Dead</a:t>
            </a:r>
            <a:endParaRPr lang="en-AU" sz="4800" u="sng" dirty="0">
              <a:latin typeface="Footlight MT Light" panose="0204060206030A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461693"/>
              </p:ext>
            </p:extLst>
          </p:nvPr>
        </p:nvGraphicFramePr>
        <p:xfrm>
          <a:off x="899593" y="1339445"/>
          <a:ext cx="7488831" cy="4969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70998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EXPLAIN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EXAMPLE</a:t>
                      </a:r>
                      <a:endParaRPr lang="en-AU" dirty="0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About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Themes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Emotions / Mood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Audience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Form / Style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Poetic Devices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386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1124744"/>
            <a:ext cx="56886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dirty="0">
                <a:latin typeface="High Tower Text" panose="02040502050506030303" pitchFamily="18" charset="0"/>
              </a:rPr>
              <a:t>Blow out, you bugles, over the rich Dead!</a:t>
            </a:r>
            <a:br>
              <a:rPr lang="en-AU" dirty="0">
                <a:latin typeface="High Tower Text" panose="02040502050506030303" pitchFamily="18" charset="0"/>
              </a:rPr>
            </a:br>
            <a:r>
              <a:rPr lang="en-AU" dirty="0">
                <a:latin typeface="High Tower Text" panose="02040502050506030303" pitchFamily="18" charset="0"/>
              </a:rPr>
              <a:t>There’s none of these so lonely and poor of old,</a:t>
            </a:r>
            <a:br>
              <a:rPr lang="en-AU" dirty="0">
                <a:latin typeface="High Tower Text" panose="02040502050506030303" pitchFamily="18" charset="0"/>
              </a:rPr>
            </a:br>
            <a:r>
              <a:rPr lang="en-AU" dirty="0">
                <a:latin typeface="High Tower Text" panose="02040502050506030303" pitchFamily="18" charset="0"/>
              </a:rPr>
              <a:t>But, dying, has made us rarer gifts than gold.</a:t>
            </a:r>
            <a:br>
              <a:rPr lang="en-AU" dirty="0">
                <a:latin typeface="High Tower Text" panose="02040502050506030303" pitchFamily="18" charset="0"/>
              </a:rPr>
            </a:br>
            <a:r>
              <a:rPr lang="en-AU" dirty="0">
                <a:latin typeface="High Tower Text" panose="02040502050506030303" pitchFamily="18" charset="0"/>
              </a:rPr>
              <a:t>These laid the world away; poured out the red</a:t>
            </a:r>
            <a:br>
              <a:rPr lang="en-AU" dirty="0">
                <a:latin typeface="High Tower Text" panose="02040502050506030303" pitchFamily="18" charset="0"/>
              </a:rPr>
            </a:br>
            <a:r>
              <a:rPr lang="en-AU" dirty="0">
                <a:latin typeface="High Tower Text" panose="02040502050506030303" pitchFamily="18" charset="0"/>
              </a:rPr>
              <a:t>Sweet wine of youth; gave up the years to be</a:t>
            </a:r>
            <a:br>
              <a:rPr lang="en-AU" dirty="0">
                <a:latin typeface="High Tower Text" panose="02040502050506030303" pitchFamily="18" charset="0"/>
              </a:rPr>
            </a:br>
            <a:r>
              <a:rPr lang="en-AU" dirty="0">
                <a:latin typeface="High Tower Text" panose="02040502050506030303" pitchFamily="18" charset="0"/>
              </a:rPr>
              <a:t>Of work and joy, and that unhoped serene,</a:t>
            </a:r>
            <a:br>
              <a:rPr lang="en-AU" dirty="0">
                <a:latin typeface="High Tower Text" panose="02040502050506030303" pitchFamily="18" charset="0"/>
              </a:rPr>
            </a:br>
            <a:r>
              <a:rPr lang="en-AU" dirty="0">
                <a:latin typeface="High Tower Text" panose="02040502050506030303" pitchFamily="18" charset="0"/>
              </a:rPr>
              <a:t>That men call age; and those who would have been,</a:t>
            </a:r>
            <a:br>
              <a:rPr lang="en-AU" dirty="0">
                <a:latin typeface="High Tower Text" panose="02040502050506030303" pitchFamily="18" charset="0"/>
              </a:rPr>
            </a:br>
            <a:r>
              <a:rPr lang="en-AU" dirty="0">
                <a:latin typeface="High Tower Text" panose="02040502050506030303" pitchFamily="18" charset="0"/>
              </a:rPr>
              <a:t>Their sons, they gave, their immortality.</a:t>
            </a:r>
          </a:p>
          <a:p>
            <a:pPr algn="ctr"/>
            <a:endParaRPr lang="en-AU" dirty="0">
              <a:latin typeface="High Tower Text" panose="02040502050506030303" pitchFamily="18" charset="0"/>
            </a:endParaRPr>
          </a:p>
          <a:p>
            <a:pPr algn="ctr"/>
            <a:r>
              <a:rPr lang="en-AU" dirty="0">
                <a:latin typeface="High Tower Text" panose="02040502050506030303" pitchFamily="18" charset="0"/>
              </a:rPr>
              <a:t>Blow, bugles, blow! They brought us, for our dearth,</a:t>
            </a:r>
            <a:br>
              <a:rPr lang="en-AU" dirty="0">
                <a:latin typeface="High Tower Text" panose="02040502050506030303" pitchFamily="18" charset="0"/>
              </a:rPr>
            </a:br>
            <a:r>
              <a:rPr lang="en-AU" dirty="0">
                <a:latin typeface="High Tower Text" panose="02040502050506030303" pitchFamily="18" charset="0"/>
              </a:rPr>
              <a:t>Holiness, lacked so long, and Love, and Pain.</a:t>
            </a:r>
            <a:br>
              <a:rPr lang="en-AU" dirty="0">
                <a:latin typeface="High Tower Text" panose="02040502050506030303" pitchFamily="18" charset="0"/>
              </a:rPr>
            </a:br>
            <a:r>
              <a:rPr lang="en-AU" dirty="0">
                <a:latin typeface="High Tower Text" panose="02040502050506030303" pitchFamily="18" charset="0"/>
              </a:rPr>
              <a:t>Honour has come back, as a king, to earth,</a:t>
            </a:r>
            <a:br>
              <a:rPr lang="en-AU" dirty="0">
                <a:latin typeface="High Tower Text" panose="02040502050506030303" pitchFamily="18" charset="0"/>
              </a:rPr>
            </a:br>
            <a:r>
              <a:rPr lang="en-AU" dirty="0">
                <a:latin typeface="High Tower Text" panose="02040502050506030303" pitchFamily="18" charset="0"/>
              </a:rPr>
              <a:t>And paid his subjects with a royal wage;</a:t>
            </a:r>
            <a:br>
              <a:rPr lang="en-AU" dirty="0">
                <a:latin typeface="High Tower Text" panose="02040502050506030303" pitchFamily="18" charset="0"/>
              </a:rPr>
            </a:br>
            <a:r>
              <a:rPr lang="en-AU" dirty="0">
                <a:latin typeface="High Tower Text" panose="02040502050506030303" pitchFamily="18" charset="0"/>
              </a:rPr>
              <a:t>And Nobleness walks in our ways again;</a:t>
            </a:r>
            <a:br>
              <a:rPr lang="en-AU" dirty="0">
                <a:latin typeface="High Tower Text" panose="02040502050506030303" pitchFamily="18" charset="0"/>
              </a:rPr>
            </a:br>
            <a:r>
              <a:rPr lang="en-AU" dirty="0">
                <a:latin typeface="High Tower Text" panose="02040502050506030303" pitchFamily="18" charset="0"/>
              </a:rPr>
              <a:t>And we have come into our heritage.</a:t>
            </a:r>
          </a:p>
          <a:p>
            <a:endParaRPr lang="en-AU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19772" y="1412776"/>
            <a:ext cx="207023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75656" y="623295"/>
            <a:ext cx="1296144" cy="5243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3508" y="115464"/>
            <a:ext cx="2376264" cy="5078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The poem opens with a directive, ordering respect be paid. Bugles are traditionally sounded at military funerals</a:t>
            </a:r>
            <a:endParaRPr lang="en-AU" sz="9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74771" y="1424541"/>
            <a:ext cx="13471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012160" y="623295"/>
            <a:ext cx="819607" cy="57345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32240" y="115464"/>
            <a:ext cx="2232248" cy="5078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The dead are highly valued, as shown through metaphor, as well as punctuation. Start of extended metaphor.</a:t>
            </a:r>
            <a:endParaRPr lang="en-AU" sz="9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63415" y="1700808"/>
            <a:ext cx="3168352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930181" y="1076896"/>
            <a:ext cx="144590" cy="42066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83495" y="369379"/>
            <a:ext cx="1728192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Men who were once poor, are now rich in death. Contrast of the value in life and the value in death.</a:t>
            </a:r>
            <a:endParaRPr lang="en-AU" sz="900" dirty="0"/>
          </a:p>
        </p:txBody>
      </p:sp>
      <p:sp>
        <p:nvSpPr>
          <p:cNvPr id="20" name="Oval 19"/>
          <p:cNvSpPr/>
          <p:nvPr/>
        </p:nvSpPr>
        <p:spPr>
          <a:xfrm>
            <a:off x="4383494" y="1703377"/>
            <a:ext cx="260513" cy="3434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3455876" y="1033279"/>
            <a:ext cx="1008112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20515" y="406091"/>
            <a:ext cx="1368152" cy="5078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This is the direct voice of the dead, Brooke is speaking for them </a:t>
            </a:r>
            <a:endParaRPr lang="en-AU" sz="9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383495" y="1988840"/>
            <a:ext cx="2276737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588224" y="1087151"/>
            <a:ext cx="1030154" cy="613657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35621" y="690090"/>
            <a:ext cx="1800200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Extended metaphor adds value to the deaths.</a:t>
            </a:r>
            <a:endParaRPr lang="en-AU" sz="9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2267744" y="2226837"/>
            <a:ext cx="255628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75656" y="1287226"/>
            <a:ext cx="1584176" cy="75964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494" y="853890"/>
            <a:ext cx="21962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Metaphor describes how the men put their own lives aside to die for their country.</a:t>
            </a:r>
            <a:endParaRPr lang="en-AU" sz="9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860032" y="2240292"/>
            <a:ext cx="1800200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95264" y="2564904"/>
            <a:ext cx="2088231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6323757" y="4526812"/>
            <a:ext cx="372479" cy="46805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16487" y="1287226"/>
            <a:ext cx="2232248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Metaphor / imagery describes how in death, youth is used up like wine. Imagery relates to the red of wine. Poured suggests ease.</a:t>
            </a:r>
            <a:endParaRPr lang="en-AU" sz="9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396104" y="2564904"/>
            <a:ext cx="7519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074771" y="2201852"/>
            <a:ext cx="1901012" cy="21903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29416" y="2046867"/>
            <a:ext cx="1133839" cy="2308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Shows willingness</a:t>
            </a:r>
            <a:endParaRPr lang="en-AU" sz="9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5231634" y="2553509"/>
            <a:ext cx="159256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39752" y="2852936"/>
            <a:ext cx="1766831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1694315" y="2311370"/>
            <a:ext cx="573430" cy="41431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8225" y="2050352"/>
            <a:ext cx="2165513" cy="2308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Future prospects now denied to the dead.</a:t>
            </a:r>
            <a:endParaRPr lang="en-AU" sz="90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4396104" y="2848744"/>
            <a:ext cx="206639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512397" y="2651720"/>
            <a:ext cx="463386" cy="73968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75783" y="2420888"/>
            <a:ext cx="2016224" cy="2308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Peace in old age. Emotive language.</a:t>
            </a:r>
            <a:endParaRPr lang="en-AU" sz="9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4283968" y="3113965"/>
            <a:ext cx="269181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932139" y="2852936"/>
            <a:ext cx="100372" cy="6333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020272" y="2725688"/>
            <a:ext cx="1728192" cy="5078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In death they have been denied a future</a:t>
            </a:r>
            <a:r>
              <a:rPr lang="en-AU" dirty="0" smtClean="0"/>
              <a:t>.</a:t>
            </a:r>
            <a:endParaRPr lang="en-AU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2620515" y="3386901"/>
            <a:ext cx="951757" cy="0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981030" y="3044135"/>
            <a:ext cx="600364" cy="217421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8225" y="2536304"/>
            <a:ext cx="2016224" cy="507831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The future is represented through metaphorical sons. The dead will have no future family.</a:t>
            </a:r>
            <a:endParaRPr lang="en-AU" sz="9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3669854" y="3386901"/>
            <a:ext cx="850335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061981" y="3224116"/>
            <a:ext cx="1510291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4229" y="3113965"/>
            <a:ext cx="1944216" cy="2308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Willingness, a gift to be honoured.</a:t>
            </a:r>
            <a:endParaRPr lang="en-AU" sz="900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4644007" y="3362376"/>
            <a:ext cx="1818491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417417" y="3245405"/>
            <a:ext cx="558366" cy="27903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032511" y="3271141"/>
            <a:ext cx="2016224" cy="5078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In death they no longer have hope of metaphorical immortality as they will have no family line.</a:t>
            </a:r>
            <a:endParaRPr lang="en-AU" sz="900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1944199" y="3872257"/>
            <a:ext cx="1854206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064449" y="3524435"/>
            <a:ext cx="516945" cy="134047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7494" y="3366279"/>
            <a:ext cx="201622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Repetition emphasises the tone of respect.</a:t>
            </a:r>
            <a:endParaRPr lang="en-AU" sz="900" dirty="0"/>
          </a:p>
        </p:txBody>
      </p:sp>
      <p:sp>
        <p:nvSpPr>
          <p:cNvPr id="93" name="Oval 92"/>
          <p:cNvSpPr/>
          <p:nvPr/>
        </p:nvSpPr>
        <p:spPr>
          <a:xfrm>
            <a:off x="3833713" y="3550945"/>
            <a:ext cx="630275" cy="4560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5" name="TextBox 94"/>
          <p:cNvSpPr txBox="1"/>
          <p:nvPr/>
        </p:nvSpPr>
        <p:spPr>
          <a:xfrm>
            <a:off x="4329184" y="3409640"/>
            <a:ext cx="2331047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Shift in perspective - Brooke is now speaking about the dead, not for them.</a:t>
            </a:r>
            <a:endParaRPr lang="en-AU" sz="900" dirty="0"/>
          </a:p>
        </p:txBody>
      </p:sp>
      <p:cxnSp>
        <p:nvCxnSpPr>
          <p:cNvPr id="96" name="Straight Connector 95"/>
          <p:cNvCxnSpPr/>
          <p:nvPr/>
        </p:nvCxnSpPr>
        <p:spPr>
          <a:xfrm>
            <a:off x="5940516" y="3859351"/>
            <a:ext cx="10797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867771" y="3859351"/>
            <a:ext cx="2232248" cy="5078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Dearth means inadequate. The soldiers’ deaths have provided their country with what was lacking.</a:t>
            </a:r>
            <a:endParaRPr lang="en-AU" sz="900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2281212" y="4149080"/>
            <a:ext cx="2362795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2072258" y="4113267"/>
            <a:ext cx="267494" cy="35813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6034" y="3992070"/>
            <a:ext cx="2016224" cy="5078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Start of religious extended metaphor. The dead have brought faith back to Britain</a:t>
            </a:r>
            <a:endParaRPr lang="en-AU" sz="9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5074164" y="4154083"/>
            <a:ext cx="1514060" cy="0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183017" y="4138752"/>
            <a:ext cx="621230" cy="361149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833492" y="4487031"/>
            <a:ext cx="1997631" cy="507831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Capital letters make these terms personification, as the dead are bringing these things to the living.</a:t>
            </a:r>
            <a:endParaRPr lang="en-AU" sz="900" dirty="0"/>
          </a:p>
        </p:txBody>
      </p:sp>
      <p:cxnSp>
        <p:nvCxnSpPr>
          <p:cNvPr id="116" name="Straight Connector 115"/>
          <p:cNvCxnSpPr/>
          <p:nvPr/>
        </p:nvCxnSpPr>
        <p:spPr>
          <a:xfrm>
            <a:off x="2420144" y="4471142"/>
            <a:ext cx="884447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1727684" y="4379707"/>
            <a:ext cx="689315" cy="361239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143508" y="4576171"/>
            <a:ext cx="1584176" cy="2308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Personification</a:t>
            </a:r>
            <a:endParaRPr lang="en-AU" sz="9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4716016" y="4411553"/>
            <a:ext cx="122413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2267744" y="4340594"/>
            <a:ext cx="2473846" cy="65426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71347" y="4922587"/>
            <a:ext cx="2129509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Simile comparing the dead to nobility.</a:t>
            </a:r>
            <a:endParaRPr lang="en-AU" sz="900" dirty="0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4716016" y="4471142"/>
            <a:ext cx="1746482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6228184" y="1935416"/>
            <a:ext cx="936104" cy="70737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6638292" y="5027779"/>
            <a:ext cx="2376264" cy="5078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Extended religious metaphor, comparing the gifts of the dead to the gift of Christ’s resurrection.</a:t>
            </a:r>
            <a:endParaRPr lang="en-AU" sz="900" dirty="0"/>
          </a:p>
        </p:txBody>
      </p:sp>
      <p:cxnSp>
        <p:nvCxnSpPr>
          <p:cNvPr id="125" name="Straight Connector 124"/>
          <p:cNvCxnSpPr/>
          <p:nvPr/>
        </p:nvCxnSpPr>
        <p:spPr>
          <a:xfrm>
            <a:off x="2519772" y="4740946"/>
            <a:ext cx="3902191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endCxn id="127" idx="1"/>
          </p:cNvCxnSpPr>
          <p:nvPr/>
        </p:nvCxnSpPr>
        <p:spPr>
          <a:xfrm>
            <a:off x="5760132" y="4869160"/>
            <a:ext cx="596213" cy="964565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6356345" y="5649059"/>
            <a:ext cx="274367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Extended wealth metaphor. The sacrifice of the dead is worthy for King and Country.</a:t>
            </a:r>
            <a:endParaRPr lang="en-AU" sz="900" dirty="0"/>
          </a:p>
        </p:txBody>
      </p:sp>
      <p:cxnSp>
        <p:nvCxnSpPr>
          <p:cNvPr id="138" name="Straight Connector 137"/>
          <p:cNvCxnSpPr/>
          <p:nvPr/>
        </p:nvCxnSpPr>
        <p:spPr>
          <a:xfrm>
            <a:off x="2519772" y="5027779"/>
            <a:ext cx="3902191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1136101" y="5038004"/>
            <a:ext cx="1490634" cy="51356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143508" y="5551564"/>
            <a:ext cx="324036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Personification. Nobility has returned because the soldiers have displayed chivalry in dying for their country.</a:t>
            </a:r>
            <a:endParaRPr lang="en-AU" sz="900" dirty="0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2626735" y="5281694"/>
            <a:ext cx="3703242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4163447" y="5336202"/>
            <a:ext cx="766734" cy="584694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520354" y="6018391"/>
            <a:ext cx="2736304" cy="5078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AU" sz="900" dirty="0" smtClean="0"/>
              <a:t>Metaphor. The deaths were worth it because Britain is now a noble and proud country like its heritage suggests. The dead have brought honour back.</a:t>
            </a:r>
            <a:endParaRPr lang="en-AU" sz="900" dirty="0"/>
          </a:p>
        </p:txBody>
      </p:sp>
    </p:spTree>
    <p:extLst>
      <p:ext uri="{BB962C8B-B14F-4D97-AF65-F5344CB8AC3E}">
        <p14:creationId xmlns:p14="http://schemas.microsoft.com/office/powerpoint/2010/main" val="22027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852936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High Tower Text" panose="02040502050506030303" pitchFamily="18" charset="0"/>
              </a:rPr>
              <a:t>The Dead</a:t>
            </a:r>
            <a:endParaRPr lang="en-AU" sz="6000" dirty="0">
              <a:latin typeface="High Tower Text" panose="02040502050506030303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1763688" y="1700808"/>
            <a:ext cx="1152128" cy="1080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536" y="692696"/>
            <a:ext cx="2376264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A poem of reverence for the sacrifice of men in war.</a:t>
            </a:r>
            <a:endParaRPr lang="en-AU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940152" y="1616026"/>
            <a:ext cx="576064" cy="10208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43667" y="620688"/>
            <a:ext cx="2016224" cy="92333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The Dead serve as the narrative voice of the poem.</a:t>
            </a:r>
            <a:endParaRPr lang="en-AU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979712" y="4149080"/>
            <a:ext cx="1008112" cy="12241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5536" y="5445224"/>
            <a:ext cx="295232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Brooke provides the public with a final message of patriotism from the dead soldiers.</a:t>
            </a:r>
            <a:endParaRPr lang="en-AU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580112" y="4149080"/>
            <a:ext cx="963555" cy="79208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28184" y="5143695"/>
            <a:ext cx="2448272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Not referring to an individual, but a collective loss of lives.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58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348880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>
                <a:latin typeface="High Tower Text" panose="02040502050506030303" pitchFamily="18" charset="0"/>
              </a:rPr>
              <a:t>Blow out, you bugles, over the rich Dead!</a:t>
            </a:r>
            <a:br>
              <a:rPr lang="en-AU" sz="2800" dirty="0" smtClean="0">
                <a:latin typeface="High Tower Text" panose="02040502050506030303" pitchFamily="18" charset="0"/>
              </a:rPr>
            </a:br>
            <a:r>
              <a:rPr lang="en-AU" sz="2800" dirty="0" smtClean="0">
                <a:latin typeface="High Tower Text" panose="02040502050506030303" pitchFamily="18" charset="0"/>
              </a:rPr>
              <a:t>There’s none of these so lonely and poor of old,</a:t>
            </a:r>
            <a:br>
              <a:rPr lang="en-AU" sz="2800" dirty="0" smtClean="0">
                <a:latin typeface="High Tower Text" panose="02040502050506030303" pitchFamily="18" charset="0"/>
              </a:rPr>
            </a:b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93919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2492896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smtClean="0">
                <a:latin typeface="High Tower Text" panose="02040502050506030303" pitchFamily="18" charset="0"/>
              </a:rPr>
              <a:t>Blow out, you bugles, over the rich Dead!</a:t>
            </a:r>
            <a:br>
              <a:rPr lang="en-AU" sz="2400" dirty="0" smtClean="0">
                <a:latin typeface="High Tower Text" panose="02040502050506030303" pitchFamily="18" charset="0"/>
              </a:rPr>
            </a:br>
            <a:r>
              <a:rPr lang="en-AU" sz="2400" dirty="0" smtClean="0">
                <a:latin typeface="High Tower Text" panose="02040502050506030303" pitchFamily="18" charset="0"/>
              </a:rPr>
              <a:t>There’s none of these so lonely and poor of old,</a:t>
            </a:r>
            <a:br>
              <a:rPr lang="en-AU" sz="2400" dirty="0" smtClean="0">
                <a:latin typeface="High Tower Text" panose="02040502050506030303" pitchFamily="18" charset="0"/>
              </a:rPr>
            </a:br>
            <a:endParaRPr lang="en-AU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75656" y="2852936"/>
            <a:ext cx="259228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47664" y="1869790"/>
            <a:ext cx="1440160" cy="68013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3508" y="115464"/>
            <a:ext cx="237626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The poem opens with a directive, ordering respect be paid. Bugles are traditionally sounded at military funerals</a:t>
            </a:r>
            <a:endParaRPr lang="en-AU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860032" y="2852936"/>
            <a:ext cx="18002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508104" y="1628800"/>
            <a:ext cx="1152128" cy="792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32240" y="270518"/>
            <a:ext cx="2232248" cy="175432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The dead are highly valued, as shown through metaphor, as well as punctuation. Start of extended metaphor.</a:t>
            </a:r>
            <a:endParaRPr lang="en-AU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283968" y="3304254"/>
            <a:ext cx="3168352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484676" y="3501008"/>
            <a:ext cx="368424" cy="1224136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19872" y="5013176"/>
            <a:ext cx="4176464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Men who were once poor, are now rich in death. Contrast of the value in life and the value in death.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910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2564904"/>
            <a:ext cx="71287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High Tower Text" panose="02040502050506030303" pitchFamily="18" charset="0"/>
              </a:rPr>
              <a:t>But, dying, has made us rarer gifts than gold.</a:t>
            </a:r>
            <a:r>
              <a:rPr lang="en-AU" sz="2400" dirty="0">
                <a:latin typeface="High Tower Text" panose="02040502050506030303" pitchFamily="18" charset="0"/>
              </a:rPr>
              <a:t/>
            </a:r>
            <a:br>
              <a:rPr lang="en-AU" sz="2400" dirty="0">
                <a:latin typeface="High Tower Text" panose="02040502050506030303" pitchFamily="18" charset="0"/>
              </a:rPr>
            </a:b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77919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2564904"/>
            <a:ext cx="619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latin typeface="High Tower Text" panose="02040502050506030303" pitchFamily="18" charset="0"/>
              </a:rPr>
              <a:t>But, dying, has made us rarer gifts than gold.</a:t>
            </a:r>
            <a:br>
              <a:rPr lang="en-AU" sz="2400" dirty="0">
                <a:latin typeface="High Tower Text" panose="02040502050506030303" pitchFamily="18" charset="0"/>
              </a:rPr>
            </a:br>
            <a:endParaRPr lang="en-AU" sz="2400" dirty="0"/>
          </a:p>
        </p:txBody>
      </p:sp>
      <p:sp>
        <p:nvSpPr>
          <p:cNvPr id="3" name="Oval 2"/>
          <p:cNvSpPr/>
          <p:nvPr/>
        </p:nvSpPr>
        <p:spPr>
          <a:xfrm>
            <a:off x="4211960" y="2636912"/>
            <a:ext cx="360040" cy="3434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3203848" y="1844824"/>
            <a:ext cx="1008112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71600" y="813112"/>
            <a:ext cx="298833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This is the direct voice of the dead, Brooke is speaking for them 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2980402"/>
            <a:ext cx="2592288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364088" y="1844824"/>
            <a:ext cx="1152128" cy="72008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96236" y="974927"/>
            <a:ext cx="1800200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Extended metaphor adds value to the deaths.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14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2060848"/>
            <a:ext cx="7128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High Tower Text" panose="02040502050506030303" pitchFamily="18" charset="0"/>
              </a:rPr>
              <a:t>These laid the world away; poured out the red</a:t>
            </a:r>
            <a:br>
              <a:rPr lang="en-AU" sz="2800" dirty="0">
                <a:latin typeface="High Tower Text" panose="02040502050506030303" pitchFamily="18" charset="0"/>
              </a:rPr>
            </a:br>
            <a:r>
              <a:rPr lang="en-AU" sz="2800" dirty="0">
                <a:latin typeface="High Tower Text" panose="02040502050506030303" pitchFamily="18" charset="0"/>
              </a:rPr>
              <a:t>Sweet wine of youth; gave up the years to be</a:t>
            </a:r>
            <a:br>
              <a:rPr lang="en-AU" sz="2800" dirty="0">
                <a:latin typeface="High Tower Text" panose="02040502050506030303" pitchFamily="18" charset="0"/>
              </a:rPr>
            </a:br>
            <a:r>
              <a:rPr lang="en-AU" sz="2800" dirty="0">
                <a:latin typeface="High Tower Text" panose="02040502050506030303" pitchFamily="18" charset="0"/>
              </a:rPr>
              <a:t>Of work and joy, and that unhoped serene,</a:t>
            </a:r>
            <a:br>
              <a:rPr lang="en-AU" sz="2800" dirty="0">
                <a:latin typeface="High Tower Text" panose="02040502050506030303" pitchFamily="18" charset="0"/>
              </a:rPr>
            </a:b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5886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204864"/>
            <a:ext cx="73448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High Tower Text" panose="02040502050506030303" pitchFamily="18" charset="0"/>
              </a:rPr>
              <a:t>These laid the world away; poured out the red</a:t>
            </a:r>
            <a:br>
              <a:rPr lang="en-AU" sz="2800" dirty="0">
                <a:latin typeface="High Tower Text" panose="02040502050506030303" pitchFamily="18" charset="0"/>
              </a:rPr>
            </a:br>
            <a:r>
              <a:rPr lang="en-AU" sz="2800" dirty="0">
                <a:latin typeface="High Tower Text" panose="02040502050506030303" pitchFamily="18" charset="0"/>
              </a:rPr>
              <a:t>Sweet wine of youth; gave up the years to be</a:t>
            </a:r>
            <a:br>
              <a:rPr lang="en-AU" sz="2800" dirty="0">
                <a:latin typeface="High Tower Text" panose="02040502050506030303" pitchFamily="18" charset="0"/>
              </a:rPr>
            </a:br>
            <a:r>
              <a:rPr lang="en-AU" sz="2800" dirty="0">
                <a:latin typeface="High Tower Text" panose="02040502050506030303" pitchFamily="18" charset="0"/>
              </a:rPr>
              <a:t>Of work and joy, and that unhoped serene,</a:t>
            </a:r>
            <a:br>
              <a:rPr lang="en-AU" sz="2800" dirty="0">
                <a:latin typeface="High Tower Text" panose="02040502050506030303" pitchFamily="18" charset="0"/>
              </a:rPr>
            </a:br>
            <a:endParaRPr lang="en-AU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43608" y="2636912"/>
            <a:ext cx="38164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331640" y="1412776"/>
            <a:ext cx="2016224" cy="9361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4785" y="99427"/>
            <a:ext cx="259228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Metaphor describes how the men put their own lives aside to die for their country.</a:t>
            </a:r>
            <a:endParaRPr lang="en-AU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148064" y="2636912"/>
            <a:ext cx="2664296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7604" y="3112805"/>
            <a:ext cx="3060340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580112" y="1720010"/>
            <a:ext cx="1179748" cy="484854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04248" y="99427"/>
            <a:ext cx="2232248" cy="203132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Metaphor / imagery describes how in death, youth is used up like wine. Imagery relates to the red of wine. Poured suggests ease.</a:t>
            </a:r>
            <a:endParaRPr lang="en-AU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283968" y="3112805"/>
            <a:ext cx="108012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36164" y="1880828"/>
            <a:ext cx="144016" cy="9001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39952" y="1388081"/>
            <a:ext cx="201622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Shows willingness</a:t>
            </a:r>
            <a:endParaRPr lang="en-AU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003776" y="3112805"/>
            <a:ext cx="159256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07604" y="3573016"/>
            <a:ext cx="2412268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979713" y="3725416"/>
            <a:ext cx="360039" cy="92772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1559" y="4698234"/>
            <a:ext cx="2165513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Future prospects now denied to the dead.</a:t>
            </a:r>
            <a:endParaRPr lang="en-AU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283968" y="3501008"/>
            <a:ext cx="2952328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742418" y="3653408"/>
            <a:ext cx="1440160" cy="783704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228184" y="4513568"/>
            <a:ext cx="2016224" cy="64633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Peace in old age. Emotive language.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411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1093</Words>
  <Application>Microsoft Office PowerPoint</Application>
  <PresentationFormat>On-screen Show (4:3)</PresentationFormat>
  <Paragraphs>105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Partridge, Carmen</dc:creator>
  <cp:lastModifiedBy>Partridge, Carmen</cp:lastModifiedBy>
  <cp:revision>20</cp:revision>
  <cp:lastPrinted>2017-02-22T00:32:52Z</cp:lastPrinted>
  <dcterms:created xsi:type="dcterms:W3CDTF">2017-02-15T22:48:19Z</dcterms:created>
  <dcterms:modified xsi:type="dcterms:W3CDTF">2017-02-22T00:32:54Z</dcterms:modified>
</cp:coreProperties>
</file>