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65" r:id="rId5"/>
    <p:sldId id="266" r:id="rId6"/>
    <p:sldId id="267" r:id="rId7"/>
    <p:sldId id="260" r:id="rId8"/>
    <p:sldId id="264" r:id="rId9"/>
    <p:sldId id="259" r:id="rId10"/>
    <p:sldId id="262" r:id="rId11"/>
    <p:sldId id="261" r:id="rId12"/>
    <p:sldId id="263" r:id="rId13"/>
    <p:sldId id="271" r:id="rId14"/>
    <p:sldId id="274" r:id="rId15"/>
    <p:sldId id="275" r:id="rId16"/>
    <p:sldId id="269" r:id="rId17"/>
    <p:sldId id="270" r:id="rId18"/>
    <p:sldId id="273"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6" autoAdjust="0"/>
    <p:restoredTop sz="94660"/>
  </p:normalViewPr>
  <p:slideViewPr>
    <p:cSldViewPr snapToGrid="0">
      <p:cViewPr>
        <p:scale>
          <a:sx n="84" d="100"/>
          <a:sy n="84" d="100"/>
        </p:scale>
        <p:origin x="45" y="5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C3E60F-BF95-4855-8681-D15E8FCC894E}" type="datetimeFigureOut">
              <a:rPr lang="en-AU" smtClean="0"/>
              <a:t>7/02/2022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94D049-D821-4A9A-96B4-64FCDC469C89}" type="slidenum">
              <a:rPr lang="en-AU" smtClean="0"/>
              <a:t>‹#›</a:t>
            </a:fld>
            <a:endParaRPr lang="en-AU"/>
          </a:p>
        </p:txBody>
      </p:sp>
    </p:spTree>
    <p:extLst>
      <p:ext uri="{BB962C8B-B14F-4D97-AF65-F5344CB8AC3E}">
        <p14:creationId xmlns:p14="http://schemas.microsoft.com/office/powerpoint/2010/main" val="2213112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746DE6-3336-457D-A091-FA20AC1C536E}" type="slidenum">
              <a:rPr lang="en-US" smtClean="0"/>
              <a:t>7</a:t>
            </a:fld>
            <a:endParaRPr lang="en-US"/>
          </a:p>
        </p:txBody>
      </p:sp>
    </p:spTree>
    <p:extLst>
      <p:ext uri="{BB962C8B-B14F-4D97-AF65-F5344CB8AC3E}">
        <p14:creationId xmlns:p14="http://schemas.microsoft.com/office/powerpoint/2010/main" val="3703988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talking about:</a:t>
            </a:r>
          </a:p>
          <a:p>
            <a:pPr marL="171450" indent="-171450">
              <a:buFont typeface="Arial" panose="020B0604020202020204" pitchFamily="34" charset="0"/>
              <a:buChar char="•"/>
            </a:pPr>
            <a:r>
              <a:rPr lang="en-US" dirty="0"/>
              <a:t>Upper class values</a:t>
            </a:r>
          </a:p>
        </p:txBody>
      </p:sp>
      <p:sp>
        <p:nvSpPr>
          <p:cNvPr id="4" name="Slide Number Placeholder 3"/>
          <p:cNvSpPr>
            <a:spLocks noGrp="1"/>
          </p:cNvSpPr>
          <p:nvPr>
            <p:ph type="sldNum" sz="quarter" idx="10"/>
          </p:nvPr>
        </p:nvSpPr>
        <p:spPr/>
        <p:txBody>
          <a:bodyPr/>
          <a:lstStyle/>
          <a:p>
            <a:fld id="{E0746DE6-3336-457D-A091-FA20AC1C536E}" type="slidenum">
              <a:rPr lang="en-US" smtClean="0"/>
              <a:t>9</a:t>
            </a:fld>
            <a:endParaRPr lang="en-US"/>
          </a:p>
        </p:txBody>
      </p:sp>
    </p:spTree>
    <p:extLst>
      <p:ext uri="{BB962C8B-B14F-4D97-AF65-F5344CB8AC3E}">
        <p14:creationId xmlns:p14="http://schemas.microsoft.com/office/powerpoint/2010/main" val="755377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talking about:</a:t>
            </a:r>
          </a:p>
          <a:p>
            <a:pPr marL="171450" indent="-171450">
              <a:buFont typeface="Arial" panose="020B0604020202020204" pitchFamily="34" charset="0"/>
              <a:buChar char="•"/>
            </a:pPr>
            <a:r>
              <a:rPr lang="en-US" dirty="0"/>
              <a:t>Upper class values</a:t>
            </a:r>
          </a:p>
        </p:txBody>
      </p:sp>
      <p:sp>
        <p:nvSpPr>
          <p:cNvPr id="4" name="Slide Number Placeholder 3"/>
          <p:cNvSpPr>
            <a:spLocks noGrp="1"/>
          </p:cNvSpPr>
          <p:nvPr>
            <p:ph type="sldNum" sz="quarter" idx="10"/>
          </p:nvPr>
        </p:nvSpPr>
        <p:spPr/>
        <p:txBody>
          <a:bodyPr/>
          <a:lstStyle/>
          <a:p>
            <a:fld id="{E0746DE6-3336-457D-A091-FA20AC1C536E}" type="slidenum">
              <a:rPr lang="en-US" smtClean="0"/>
              <a:t>10</a:t>
            </a:fld>
            <a:endParaRPr lang="en-US"/>
          </a:p>
        </p:txBody>
      </p:sp>
    </p:spTree>
    <p:extLst>
      <p:ext uri="{BB962C8B-B14F-4D97-AF65-F5344CB8AC3E}">
        <p14:creationId xmlns:p14="http://schemas.microsoft.com/office/powerpoint/2010/main" val="4012080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746DE6-3336-457D-A091-FA20AC1C536E}" type="slidenum">
              <a:rPr lang="en-US" smtClean="0"/>
              <a:t>15</a:t>
            </a:fld>
            <a:endParaRPr lang="en-US"/>
          </a:p>
        </p:txBody>
      </p:sp>
    </p:spTree>
    <p:extLst>
      <p:ext uri="{BB962C8B-B14F-4D97-AF65-F5344CB8AC3E}">
        <p14:creationId xmlns:p14="http://schemas.microsoft.com/office/powerpoint/2010/main" val="2856180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961CB-3B26-4E98-8251-E8C203E6CB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87A4D49E-FC82-44B7-B959-CF4BF32A11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922ADBC0-D639-4502-B3C6-3965A7B919E8}"/>
              </a:ext>
            </a:extLst>
          </p:cNvPr>
          <p:cNvSpPr>
            <a:spLocks noGrp="1"/>
          </p:cNvSpPr>
          <p:nvPr>
            <p:ph type="dt" sz="half" idx="10"/>
          </p:nvPr>
        </p:nvSpPr>
        <p:spPr/>
        <p:txBody>
          <a:bodyPr/>
          <a:lstStyle/>
          <a:p>
            <a:fld id="{E4C0D4BE-4E60-4C9C-A356-C8336F0F1C9E}" type="datetimeFigureOut">
              <a:rPr lang="en-AU" smtClean="0"/>
              <a:t>7/02/2022</a:t>
            </a:fld>
            <a:endParaRPr lang="en-AU"/>
          </a:p>
        </p:txBody>
      </p:sp>
      <p:sp>
        <p:nvSpPr>
          <p:cNvPr id="5" name="Footer Placeholder 4">
            <a:extLst>
              <a:ext uri="{FF2B5EF4-FFF2-40B4-BE49-F238E27FC236}">
                <a16:creationId xmlns:a16="http://schemas.microsoft.com/office/drawing/2014/main" id="{CC0910EC-6910-43AA-BB07-59A9581EA0C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0968E79-2776-4340-AD81-C18B8C66009F}"/>
              </a:ext>
            </a:extLst>
          </p:cNvPr>
          <p:cNvSpPr>
            <a:spLocks noGrp="1"/>
          </p:cNvSpPr>
          <p:nvPr>
            <p:ph type="sldNum" sz="quarter" idx="12"/>
          </p:nvPr>
        </p:nvSpPr>
        <p:spPr/>
        <p:txBody>
          <a:bodyPr/>
          <a:lstStyle/>
          <a:p>
            <a:fld id="{A4D4DF3B-7F2E-45D2-81FC-3C473A6282B0}" type="slidenum">
              <a:rPr lang="en-AU" smtClean="0"/>
              <a:t>‹#›</a:t>
            </a:fld>
            <a:endParaRPr lang="en-AU"/>
          </a:p>
        </p:txBody>
      </p:sp>
    </p:spTree>
    <p:extLst>
      <p:ext uri="{BB962C8B-B14F-4D97-AF65-F5344CB8AC3E}">
        <p14:creationId xmlns:p14="http://schemas.microsoft.com/office/powerpoint/2010/main" val="3159843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89B92-6E4F-45A0-8602-5434C1AB7F78}"/>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A71F6FC-3C39-4FD5-8067-B21216FC75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CB51F22-BB73-4CFA-9288-F57EDF2FB535}"/>
              </a:ext>
            </a:extLst>
          </p:cNvPr>
          <p:cNvSpPr>
            <a:spLocks noGrp="1"/>
          </p:cNvSpPr>
          <p:nvPr>
            <p:ph type="dt" sz="half" idx="10"/>
          </p:nvPr>
        </p:nvSpPr>
        <p:spPr/>
        <p:txBody>
          <a:bodyPr/>
          <a:lstStyle/>
          <a:p>
            <a:fld id="{E4C0D4BE-4E60-4C9C-A356-C8336F0F1C9E}" type="datetimeFigureOut">
              <a:rPr lang="en-AU" smtClean="0"/>
              <a:t>7/02/2022</a:t>
            </a:fld>
            <a:endParaRPr lang="en-AU"/>
          </a:p>
        </p:txBody>
      </p:sp>
      <p:sp>
        <p:nvSpPr>
          <p:cNvPr id="5" name="Footer Placeholder 4">
            <a:extLst>
              <a:ext uri="{FF2B5EF4-FFF2-40B4-BE49-F238E27FC236}">
                <a16:creationId xmlns:a16="http://schemas.microsoft.com/office/drawing/2014/main" id="{A8DD1FDC-CAC7-481E-8A0F-A9970547D26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365C09C-C881-4D8E-81DB-1232E201224F}"/>
              </a:ext>
            </a:extLst>
          </p:cNvPr>
          <p:cNvSpPr>
            <a:spLocks noGrp="1"/>
          </p:cNvSpPr>
          <p:nvPr>
            <p:ph type="sldNum" sz="quarter" idx="12"/>
          </p:nvPr>
        </p:nvSpPr>
        <p:spPr/>
        <p:txBody>
          <a:bodyPr/>
          <a:lstStyle/>
          <a:p>
            <a:fld id="{A4D4DF3B-7F2E-45D2-81FC-3C473A6282B0}" type="slidenum">
              <a:rPr lang="en-AU" smtClean="0"/>
              <a:t>‹#›</a:t>
            </a:fld>
            <a:endParaRPr lang="en-AU"/>
          </a:p>
        </p:txBody>
      </p:sp>
    </p:spTree>
    <p:extLst>
      <p:ext uri="{BB962C8B-B14F-4D97-AF65-F5344CB8AC3E}">
        <p14:creationId xmlns:p14="http://schemas.microsoft.com/office/powerpoint/2010/main" val="4008268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46FB9D-D018-4CC9-81FB-DAA51CE3B67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DCF17CB-CF02-4BE3-8F7A-8CA3F5756B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27620BF-E0EB-4FF1-B410-03F1D3748892}"/>
              </a:ext>
            </a:extLst>
          </p:cNvPr>
          <p:cNvSpPr>
            <a:spLocks noGrp="1"/>
          </p:cNvSpPr>
          <p:nvPr>
            <p:ph type="dt" sz="half" idx="10"/>
          </p:nvPr>
        </p:nvSpPr>
        <p:spPr/>
        <p:txBody>
          <a:bodyPr/>
          <a:lstStyle/>
          <a:p>
            <a:fld id="{E4C0D4BE-4E60-4C9C-A356-C8336F0F1C9E}" type="datetimeFigureOut">
              <a:rPr lang="en-AU" smtClean="0"/>
              <a:t>7/02/2022</a:t>
            </a:fld>
            <a:endParaRPr lang="en-AU"/>
          </a:p>
        </p:txBody>
      </p:sp>
      <p:sp>
        <p:nvSpPr>
          <p:cNvPr id="5" name="Footer Placeholder 4">
            <a:extLst>
              <a:ext uri="{FF2B5EF4-FFF2-40B4-BE49-F238E27FC236}">
                <a16:creationId xmlns:a16="http://schemas.microsoft.com/office/drawing/2014/main" id="{877EAD69-9AF9-41C7-B9FD-A7F6E37B4D1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C98A42C-CEA9-4BA6-89DF-288DDEC531B7}"/>
              </a:ext>
            </a:extLst>
          </p:cNvPr>
          <p:cNvSpPr>
            <a:spLocks noGrp="1"/>
          </p:cNvSpPr>
          <p:nvPr>
            <p:ph type="sldNum" sz="quarter" idx="12"/>
          </p:nvPr>
        </p:nvSpPr>
        <p:spPr/>
        <p:txBody>
          <a:bodyPr/>
          <a:lstStyle/>
          <a:p>
            <a:fld id="{A4D4DF3B-7F2E-45D2-81FC-3C473A6282B0}" type="slidenum">
              <a:rPr lang="en-AU" smtClean="0"/>
              <a:t>‹#›</a:t>
            </a:fld>
            <a:endParaRPr lang="en-AU"/>
          </a:p>
        </p:txBody>
      </p:sp>
    </p:spTree>
    <p:extLst>
      <p:ext uri="{BB962C8B-B14F-4D97-AF65-F5344CB8AC3E}">
        <p14:creationId xmlns:p14="http://schemas.microsoft.com/office/powerpoint/2010/main" val="157869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D8601-3EEE-4992-804D-787ABFB060D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06A10CB-C128-4F15-8268-7B2DDD6619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6980B23-6BD3-4D4A-8B94-9690C8EFD2C9}"/>
              </a:ext>
            </a:extLst>
          </p:cNvPr>
          <p:cNvSpPr>
            <a:spLocks noGrp="1"/>
          </p:cNvSpPr>
          <p:nvPr>
            <p:ph type="dt" sz="half" idx="10"/>
          </p:nvPr>
        </p:nvSpPr>
        <p:spPr/>
        <p:txBody>
          <a:bodyPr/>
          <a:lstStyle/>
          <a:p>
            <a:fld id="{E4C0D4BE-4E60-4C9C-A356-C8336F0F1C9E}" type="datetimeFigureOut">
              <a:rPr lang="en-AU" smtClean="0"/>
              <a:t>7/02/2022</a:t>
            </a:fld>
            <a:endParaRPr lang="en-AU"/>
          </a:p>
        </p:txBody>
      </p:sp>
      <p:sp>
        <p:nvSpPr>
          <p:cNvPr id="5" name="Footer Placeholder 4">
            <a:extLst>
              <a:ext uri="{FF2B5EF4-FFF2-40B4-BE49-F238E27FC236}">
                <a16:creationId xmlns:a16="http://schemas.microsoft.com/office/drawing/2014/main" id="{CD2ED284-08D8-416F-959D-379936B7DD5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CACE1CC-8211-4DEC-874B-786B6F36BC65}"/>
              </a:ext>
            </a:extLst>
          </p:cNvPr>
          <p:cNvSpPr>
            <a:spLocks noGrp="1"/>
          </p:cNvSpPr>
          <p:nvPr>
            <p:ph type="sldNum" sz="quarter" idx="12"/>
          </p:nvPr>
        </p:nvSpPr>
        <p:spPr/>
        <p:txBody>
          <a:bodyPr/>
          <a:lstStyle/>
          <a:p>
            <a:fld id="{A4D4DF3B-7F2E-45D2-81FC-3C473A6282B0}" type="slidenum">
              <a:rPr lang="en-AU" smtClean="0"/>
              <a:t>‹#›</a:t>
            </a:fld>
            <a:endParaRPr lang="en-AU"/>
          </a:p>
        </p:txBody>
      </p:sp>
    </p:spTree>
    <p:extLst>
      <p:ext uri="{BB962C8B-B14F-4D97-AF65-F5344CB8AC3E}">
        <p14:creationId xmlns:p14="http://schemas.microsoft.com/office/powerpoint/2010/main" val="874698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75BE1-53D5-4C39-8B08-CCC3ECAD34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162C9506-0C20-4F10-AB29-13D45292DF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1CE571-D55C-4A47-84FD-7F855CDBCE3A}"/>
              </a:ext>
            </a:extLst>
          </p:cNvPr>
          <p:cNvSpPr>
            <a:spLocks noGrp="1"/>
          </p:cNvSpPr>
          <p:nvPr>
            <p:ph type="dt" sz="half" idx="10"/>
          </p:nvPr>
        </p:nvSpPr>
        <p:spPr/>
        <p:txBody>
          <a:bodyPr/>
          <a:lstStyle/>
          <a:p>
            <a:fld id="{E4C0D4BE-4E60-4C9C-A356-C8336F0F1C9E}" type="datetimeFigureOut">
              <a:rPr lang="en-AU" smtClean="0"/>
              <a:t>7/02/2022</a:t>
            </a:fld>
            <a:endParaRPr lang="en-AU"/>
          </a:p>
        </p:txBody>
      </p:sp>
      <p:sp>
        <p:nvSpPr>
          <p:cNvPr id="5" name="Footer Placeholder 4">
            <a:extLst>
              <a:ext uri="{FF2B5EF4-FFF2-40B4-BE49-F238E27FC236}">
                <a16:creationId xmlns:a16="http://schemas.microsoft.com/office/drawing/2014/main" id="{3E721471-C568-410A-8683-D8577BD7C00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3578F12-EB45-415F-A2C5-D651D2036453}"/>
              </a:ext>
            </a:extLst>
          </p:cNvPr>
          <p:cNvSpPr>
            <a:spLocks noGrp="1"/>
          </p:cNvSpPr>
          <p:nvPr>
            <p:ph type="sldNum" sz="quarter" idx="12"/>
          </p:nvPr>
        </p:nvSpPr>
        <p:spPr/>
        <p:txBody>
          <a:bodyPr/>
          <a:lstStyle/>
          <a:p>
            <a:fld id="{A4D4DF3B-7F2E-45D2-81FC-3C473A6282B0}" type="slidenum">
              <a:rPr lang="en-AU" smtClean="0"/>
              <a:t>‹#›</a:t>
            </a:fld>
            <a:endParaRPr lang="en-AU"/>
          </a:p>
        </p:txBody>
      </p:sp>
    </p:spTree>
    <p:extLst>
      <p:ext uri="{BB962C8B-B14F-4D97-AF65-F5344CB8AC3E}">
        <p14:creationId xmlns:p14="http://schemas.microsoft.com/office/powerpoint/2010/main" val="197491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99FE8-CAFC-4E04-A89C-1DE48B7A1948}"/>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3244B60-C16F-48F0-96CE-F799638391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21920CC2-6FBB-4EE3-9293-0EB5FE9FF7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0E784342-80D9-4B10-BE6E-B5241ACCFE3E}"/>
              </a:ext>
            </a:extLst>
          </p:cNvPr>
          <p:cNvSpPr>
            <a:spLocks noGrp="1"/>
          </p:cNvSpPr>
          <p:nvPr>
            <p:ph type="dt" sz="half" idx="10"/>
          </p:nvPr>
        </p:nvSpPr>
        <p:spPr/>
        <p:txBody>
          <a:bodyPr/>
          <a:lstStyle/>
          <a:p>
            <a:fld id="{E4C0D4BE-4E60-4C9C-A356-C8336F0F1C9E}" type="datetimeFigureOut">
              <a:rPr lang="en-AU" smtClean="0"/>
              <a:t>7/02/2022</a:t>
            </a:fld>
            <a:endParaRPr lang="en-AU"/>
          </a:p>
        </p:txBody>
      </p:sp>
      <p:sp>
        <p:nvSpPr>
          <p:cNvPr id="6" name="Footer Placeholder 5">
            <a:extLst>
              <a:ext uri="{FF2B5EF4-FFF2-40B4-BE49-F238E27FC236}">
                <a16:creationId xmlns:a16="http://schemas.microsoft.com/office/drawing/2014/main" id="{F5F4603F-0C00-4730-B977-60B1B4BA668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EA6D139-8EAF-4980-81C5-58F69A3A93EF}"/>
              </a:ext>
            </a:extLst>
          </p:cNvPr>
          <p:cNvSpPr>
            <a:spLocks noGrp="1"/>
          </p:cNvSpPr>
          <p:nvPr>
            <p:ph type="sldNum" sz="quarter" idx="12"/>
          </p:nvPr>
        </p:nvSpPr>
        <p:spPr/>
        <p:txBody>
          <a:bodyPr/>
          <a:lstStyle/>
          <a:p>
            <a:fld id="{A4D4DF3B-7F2E-45D2-81FC-3C473A6282B0}" type="slidenum">
              <a:rPr lang="en-AU" smtClean="0"/>
              <a:t>‹#›</a:t>
            </a:fld>
            <a:endParaRPr lang="en-AU"/>
          </a:p>
        </p:txBody>
      </p:sp>
    </p:spTree>
    <p:extLst>
      <p:ext uri="{BB962C8B-B14F-4D97-AF65-F5344CB8AC3E}">
        <p14:creationId xmlns:p14="http://schemas.microsoft.com/office/powerpoint/2010/main" val="1797883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31F27-4E9D-4FEB-980C-F2C3AB4F7D1F}"/>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D1F71DD-1D9E-453C-87D7-6E0F112B82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9CDF14-3EFB-4D93-A8A3-AF2A43362E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BDAD4F8D-BE0B-4AF8-B023-756295F1D1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7FA887-0B8A-4EFA-8815-5C90E907AB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0CC69D01-B612-4DCF-880A-AE4D68BD1975}"/>
              </a:ext>
            </a:extLst>
          </p:cNvPr>
          <p:cNvSpPr>
            <a:spLocks noGrp="1"/>
          </p:cNvSpPr>
          <p:nvPr>
            <p:ph type="dt" sz="half" idx="10"/>
          </p:nvPr>
        </p:nvSpPr>
        <p:spPr/>
        <p:txBody>
          <a:bodyPr/>
          <a:lstStyle/>
          <a:p>
            <a:fld id="{E4C0D4BE-4E60-4C9C-A356-C8336F0F1C9E}" type="datetimeFigureOut">
              <a:rPr lang="en-AU" smtClean="0"/>
              <a:t>7/02/2022</a:t>
            </a:fld>
            <a:endParaRPr lang="en-AU"/>
          </a:p>
        </p:txBody>
      </p:sp>
      <p:sp>
        <p:nvSpPr>
          <p:cNvPr id="8" name="Footer Placeholder 7">
            <a:extLst>
              <a:ext uri="{FF2B5EF4-FFF2-40B4-BE49-F238E27FC236}">
                <a16:creationId xmlns:a16="http://schemas.microsoft.com/office/drawing/2014/main" id="{728A8CD0-3821-4ACF-8EF3-5C4D48F55401}"/>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187A2CCD-FE3A-4B41-8140-B353C1666E9B}"/>
              </a:ext>
            </a:extLst>
          </p:cNvPr>
          <p:cNvSpPr>
            <a:spLocks noGrp="1"/>
          </p:cNvSpPr>
          <p:nvPr>
            <p:ph type="sldNum" sz="quarter" idx="12"/>
          </p:nvPr>
        </p:nvSpPr>
        <p:spPr/>
        <p:txBody>
          <a:bodyPr/>
          <a:lstStyle/>
          <a:p>
            <a:fld id="{A4D4DF3B-7F2E-45D2-81FC-3C473A6282B0}" type="slidenum">
              <a:rPr lang="en-AU" smtClean="0"/>
              <a:t>‹#›</a:t>
            </a:fld>
            <a:endParaRPr lang="en-AU"/>
          </a:p>
        </p:txBody>
      </p:sp>
    </p:spTree>
    <p:extLst>
      <p:ext uri="{BB962C8B-B14F-4D97-AF65-F5344CB8AC3E}">
        <p14:creationId xmlns:p14="http://schemas.microsoft.com/office/powerpoint/2010/main" val="1878555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728EB-2AAD-42BB-80E9-8ADEBEA0BD56}"/>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6B3EF18B-6EBD-4129-9EA6-62FF85EE1A3D}"/>
              </a:ext>
            </a:extLst>
          </p:cNvPr>
          <p:cNvSpPr>
            <a:spLocks noGrp="1"/>
          </p:cNvSpPr>
          <p:nvPr>
            <p:ph type="dt" sz="half" idx="10"/>
          </p:nvPr>
        </p:nvSpPr>
        <p:spPr/>
        <p:txBody>
          <a:bodyPr/>
          <a:lstStyle/>
          <a:p>
            <a:fld id="{E4C0D4BE-4E60-4C9C-A356-C8336F0F1C9E}" type="datetimeFigureOut">
              <a:rPr lang="en-AU" smtClean="0"/>
              <a:t>7/02/2022</a:t>
            </a:fld>
            <a:endParaRPr lang="en-AU"/>
          </a:p>
        </p:txBody>
      </p:sp>
      <p:sp>
        <p:nvSpPr>
          <p:cNvPr id="4" name="Footer Placeholder 3">
            <a:extLst>
              <a:ext uri="{FF2B5EF4-FFF2-40B4-BE49-F238E27FC236}">
                <a16:creationId xmlns:a16="http://schemas.microsoft.com/office/drawing/2014/main" id="{0B78557A-6ED7-4530-8A92-0E5AEF9D4787}"/>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7536026F-82BF-4BFA-84BB-B6CA30962CDA}"/>
              </a:ext>
            </a:extLst>
          </p:cNvPr>
          <p:cNvSpPr>
            <a:spLocks noGrp="1"/>
          </p:cNvSpPr>
          <p:nvPr>
            <p:ph type="sldNum" sz="quarter" idx="12"/>
          </p:nvPr>
        </p:nvSpPr>
        <p:spPr/>
        <p:txBody>
          <a:bodyPr/>
          <a:lstStyle/>
          <a:p>
            <a:fld id="{A4D4DF3B-7F2E-45D2-81FC-3C473A6282B0}" type="slidenum">
              <a:rPr lang="en-AU" smtClean="0"/>
              <a:t>‹#›</a:t>
            </a:fld>
            <a:endParaRPr lang="en-AU"/>
          </a:p>
        </p:txBody>
      </p:sp>
    </p:spTree>
    <p:extLst>
      <p:ext uri="{BB962C8B-B14F-4D97-AF65-F5344CB8AC3E}">
        <p14:creationId xmlns:p14="http://schemas.microsoft.com/office/powerpoint/2010/main" val="3258430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9515D5-C29E-41BB-A918-E5C47799734F}"/>
              </a:ext>
            </a:extLst>
          </p:cNvPr>
          <p:cNvSpPr>
            <a:spLocks noGrp="1"/>
          </p:cNvSpPr>
          <p:nvPr>
            <p:ph type="dt" sz="half" idx="10"/>
          </p:nvPr>
        </p:nvSpPr>
        <p:spPr/>
        <p:txBody>
          <a:bodyPr/>
          <a:lstStyle/>
          <a:p>
            <a:fld id="{E4C0D4BE-4E60-4C9C-A356-C8336F0F1C9E}" type="datetimeFigureOut">
              <a:rPr lang="en-AU" smtClean="0"/>
              <a:t>7/02/2022</a:t>
            </a:fld>
            <a:endParaRPr lang="en-AU"/>
          </a:p>
        </p:txBody>
      </p:sp>
      <p:sp>
        <p:nvSpPr>
          <p:cNvPr id="3" name="Footer Placeholder 2">
            <a:extLst>
              <a:ext uri="{FF2B5EF4-FFF2-40B4-BE49-F238E27FC236}">
                <a16:creationId xmlns:a16="http://schemas.microsoft.com/office/drawing/2014/main" id="{5F93E538-E393-4DC4-A387-DFC874710839}"/>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C0AB9723-1C0F-48E3-A8A3-E1B054058C0C}"/>
              </a:ext>
            </a:extLst>
          </p:cNvPr>
          <p:cNvSpPr>
            <a:spLocks noGrp="1"/>
          </p:cNvSpPr>
          <p:nvPr>
            <p:ph type="sldNum" sz="quarter" idx="12"/>
          </p:nvPr>
        </p:nvSpPr>
        <p:spPr/>
        <p:txBody>
          <a:bodyPr/>
          <a:lstStyle/>
          <a:p>
            <a:fld id="{A4D4DF3B-7F2E-45D2-81FC-3C473A6282B0}" type="slidenum">
              <a:rPr lang="en-AU" smtClean="0"/>
              <a:t>‹#›</a:t>
            </a:fld>
            <a:endParaRPr lang="en-AU"/>
          </a:p>
        </p:txBody>
      </p:sp>
    </p:spTree>
    <p:extLst>
      <p:ext uri="{BB962C8B-B14F-4D97-AF65-F5344CB8AC3E}">
        <p14:creationId xmlns:p14="http://schemas.microsoft.com/office/powerpoint/2010/main" val="4123255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A8708-39D8-4723-8AFA-9B0C2D6582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0C522144-6F75-4296-82A6-8EAF1B5A63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143B2001-1351-4DD4-8C09-F386FB8BA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F0D87C-EC2C-4765-9724-66AD355D8E63}"/>
              </a:ext>
            </a:extLst>
          </p:cNvPr>
          <p:cNvSpPr>
            <a:spLocks noGrp="1"/>
          </p:cNvSpPr>
          <p:nvPr>
            <p:ph type="dt" sz="half" idx="10"/>
          </p:nvPr>
        </p:nvSpPr>
        <p:spPr/>
        <p:txBody>
          <a:bodyPr/>
          <a:lstStyle/>
          <a:p>
            <a:fld id="{E4C0D4BE-4E60-4C9C-A356-C8336F0F1C9E}" type="datetimeFigureOut">
              <a:rPr lang="en-AU" smtClean="0"/>
              <a:t>7/02/2022</a:t>
            </a:fld>
            <a:endParaRPr lang="en-AU"/>
          </a:p>
        </p:txBody>
      </p:sp>
      <p:sp>
        <p:nvSpPr>
          <p:cNvPr id="6" name="Footer Placeholder 5">
            <a:extLst>
              <a:ext uri="{FF2B5EF4-FFF2-40B4-BE49-F238E27FC236}">
                <a16:creationId xmlns:a16="http://schemas.microsoft.com/office/drawing/2014/main" id="{89F37378-91F2-4223-B084-6A2E3EC05DE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45BA409-2CCA-428D-A0BB-55557D26BC90}"/>
              </a:ext>
            </a:extLst>
          </p:cNvPr>
          <p:cNvSpPr>
            <a:spLocks noGrp="1"/>
          </p:cNvSpPr>
          <p:nvPr>
            <p:ph type="sldNum" sz="quarter" idx="12"/>
          </p:nvPr>
        </p:nvSpPr>
        <p:spPr/>
        <p:txBody>
          <a:bodyPr/>
          <a:lstStyle/>
          <a:p>
            <a:fld id="{A4D4DF3B-7F2E-45D2-81FC-3C473A6282B0}" type="slidenum">
              <a:rPr lang="en-AU" smtClean="0"/>
              <a:t>‹#›</a:t>
            </a:fld>
            <a:endParaRPr lang="en-AU"/>
          </a:p>
        </p:txBody>
      </p:sp>
    </p:spTree>
    <p:extLst>
      <p:ext uri="{BB962C8B-B14F-4D97-AF65-F5344CB8AC3E}">
        <p14:creationId xmlns:p14="http://schemas.microsoft.com/office/powerpoint/2010/main" val="2746727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1542B-FA30-480B-9E54-3895DFE134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99E8C0B2-DA14-4A31-B6D8-8A61EE8601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9B63B407-17A5-4376-BADB-959D25A1C1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C4358D-7725-4528-A2FB-5E93D813ED7C}"/>
              </a:ext>
            </a:extLst>
          </p:cNvPr>
          <p:cNvSpPr>
            <a:spLocks noGrp="1"/>
          </p:cNvSpPr>
          <p:nvPr>
            <p:ph type="dt" sz="half" idx="10"/>
          </p:nvPr>
        </p:nvSpPr>
        <p:spPr/>
        <p:txBody>
          <a:bodyPr/>
          <a:lstStyle/>
          <a:p>
            <a:fld id="{E4C0D4BE-4E60-4C9C-A356-C8336F0F1C9E}" type="datetimeFigureOut">
              <a:rPr lang="en-AU" smtClean="0"/>
              <a:t>7/02/2022</a:t>
            </a:fld>
            <a:endParaRPr lang="en-AU"/>
          </a:p>
        </p:txBody>
      </p:sp>
      <p:sp>
        <p:nvSpPr>
          <p:cNvPr id="6" name="Footer Placeholder 5">
            <a:extLst>
              <a:ext uri="{FF2B5EF4-FFF2-40B4-BE49-F238E27FC236}">
                <a16:creationId xmlns:a16="http://schemas.microsoft.com/office/drawing/2014/main" id="{11E59719-DF68-4766-8B03-522AD1D6B9E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4AD63F9-669C-4477-9E1D-99A9B36BD58F}"/>
              </a:ext>
            </a:extLst>
          </p:cNvPr>
          <p:cNvSpPr>
            <a:spLocks noGrp="1"/>
          </p:cNvSpPr>
          <p:nvPr>
            <p:ph type="sldNum" sz="quarter" idx="12"/>
          </p:nvPr>
        </p:nvSpPr>
        <p:spPr/>
        <p:txBody>
          <a:bodyPr/>
          <a:lstStyle/>
          <a:p>
            <a:fld id="{A4D4DF3B-7F2E-45D2-81FC-3C473A6282B0}" type="slidenum">
              <a:rPr lang="en-AU" smtClean="0"/>
              <a:t>‹#›</a:t>
            </a:fld>
            <a:endParaRPr lang="en-AU"/>
          </a:p>
        </p:txBody>
      </p:sp>
    </p:spTree>
    <p:extLst>
      <p:ext uri="{BB962C8B-B14F-4D97-AF65-F5344CB8AC3E}">
        <p14:creationId xmlns:p14="http://schemas.microsoft.com/office/powerpoint/2010/main" val="79484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F3B7D6-488D-489E-813B-BCB7DF277D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7D79EEC-9A6F-43D7-9F14-3A402E170A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53305E1-1F79-4C5D-89A6-D52748A285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0D4BE-4E60-4C9C-A356-C8336F0F1C9E}" type="datetimeFigureOut">
              <a:rPr lang="en-AU" smtClean="0"/>
              <a:t>7/02/2022</a:t>
            </a:fld>
            <a:endParaRPr lang="en-AU"/>
          </a:p>
        </p:txBody>
      </p:sp>
      <p:sp>
        <p:nvSpPr>
          <p:cNvPr id="5" name="Footer Placeholder 4">
            <a:extLst>
              <a:ext uri="{FF2B5EF4-FFF2-40B4-BE49-F238E27FC236}">
                <a16:creationId xmlns:a16="http://schemas.microsoft.com/office/drawing/2014/main" id="{141FC29F-A8AB-4A1D-9146-1D11736232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517359DA-4BC1-4575-A2FF-0BA263E8BC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D4DF3B-7F2E-45D2-81FC-3C473A6282B0}" type="slidenum">
              <a:rPr lang="en-AU" smtClean="0"/>
              <a:t>‹#›</a:t>
            </a:fld>
            <a:endParaRPr lang="en-AU"/>
          </a:p>
        </p:txBody>
      </p:sp>
    </p:spTree>
    <p:extLst>
      <p:ext uri="{BB962C8B-B14F-4D97-AF65-F5344CB8AC3E}">
        <p14:creationId xmlns:p14="http://schemas.microsoft.com/office/powerpoint/2010/main" val="3477604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upload.wikimedia.org/wikipedia/commons/4/44/Ironbridge_6.jpg" TargetMode="External"/><Relationship Id="rId2" Type="http://schemas.openxmlformats.org/officeDocument/2006/relationships/hyperlink" Target="http://www.bbc.co.uk/schools/gcsebitesize/science/aqa/evolution/evolutionrev1.s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_8oyQRabV9k&amp;index=12&amp;list=PL31KgkgYdVbFnusfukX6F-vq_LcZGXUFk"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commons.wikimedia.org/wiki/File:Alice_Liddell_2.jp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62739-CCCF-4AA3-8EF3-C5F36C16453B}"/>
              </a:ext>
            </a:extLst>
          </p:cNvPr>
          <p:cNvSpPr>
            <a:spLocks noGrp="1"/>
          </p:cNvSpPr>
          <p:nvPr>
            <p:ph type="ctrTitle"/>
          </p:nvPr>
        </p:nvSpPr>
        <p:spPr>
          <a:xfrm>
            <a:off x="4952894" y="1429532"/>
            <a:ext cx="6610383" cy="3497021"/>
          </a:xfrm>
          <a:noFill/>
        </p:spPr>
        <p:txBody>
          <a:bodyPr>
            <a:normAutofit fontScale="90000"/>
          </a:bodyPr>
          <a:lstStyle/>
          <a:p>
            <a:r>
              <a:rPr lang="en-US" sz="10000" b="1" dirty="0">
                <a:latin typeface="Ami R" panose="02030504000101010101" pitchFamily="18" charset="-127"/>
                <a:ea typeface="Ami R" panose="02030504000101010101" pitchFamily="18" charset="-127"/>
              </a:rPr>
              <a:t>CONTEXT</a:t>
            </a:r>
            <a:br>
              <a:rPr lang="en-US" sz="10000" b="1" dirty="0">
                <a:latin typeface="Ami R" panose="02030504000101010101" pitchFamily="18" charset="-127"/>
                <a:ea typeface="Ami R" panose="02030504000101010101" pitchFamily="18" charset="-127"/>
              </a:rPr>
            </a:br>
            <a:r>
              <a:rPr lang="en-US" sz="10000" b="1" dirty="0">
                <a:latin typeface="Ami R" panose="02030504000101010101" pitchFamily="18" charset="-127"/>
                <a:ea typeface="Ami R" panose="02030504000101010101" pitchFamily="18" charset="-127"/>
              </a:rPr>
              <a:t>of</a:t>
            </a:r>
            <a:br>
              <a:rPr lang="en-US" sz="10000" b="1" dirty="0">
                <a:latin typeface="Ami R" panose="02030504000101010101" pitchFamily="18" charset="-127"/>
                <a:ea typeface="Ami R" panose="02030504000101010101" pitchFamily="18" charset="-127"/>
              </a:rPr>
            </a:br>
            <a:r>
              <a:rPr lang="en-US" sz="10000" b="1" dirty="0">
                <a:latin typeface="Ami R" panose="02030504000101010101" pitchFamily="18" charset="-127"/>
                <a:ea typeface="Ami R" panose="02030504000101010101" pitchFamily="18" charset="-127"/>
              </a:rPr>
              <a:t>THE NOVEL</a:t>
            </a:r>
            <a:endParaRPr lang="en-GB" sz="10000" b="1" dirty="0">
              <a:latin typeface="Ami R" panose="02030504000101010101" pitchFamily="18" charset="-127"/>
              <a:ea typeface="Ami R" panose="02030504000101010101" pitchFamily="18" charset="-127"/>
            </a:endParaRPr>
          </a:p>
        </p:txBody>
      </p:sp>
      <p:pic>
        <p:nvPicPr>
          <p:cNvPr id="3074" name="Picture 2" descr="See the source image">
            <a:extLst>
              <a:ext uri="{FF2B5EF4-FFF2-40B4-BE49-F238E27FC236}">
                <a16:creationId xmlns:a16="http://schemas.microsoft.com/office/drawing/2014/main" id="{09D3ED7C-0765-4BBA-B6D7-125A526357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67" r="5872" b="2"/>
          <a:stretch/>
        </p:blipFill>
        <p:spPr bwMode="auto">
          <a:xfrm>
            <a:off x="809243" y="809244"/>
            <a:ext cx="3017520" cy="523951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75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3074"/>
                                        </p:tgtEl>
                                        <p:attrNameLst>
                                          <p:attrName>style.visibility</p:attrName>
                                        </p:attrNameLst>
                                      </p:cBhvr>
                                      <p:to>
                                        <p:strVal val="visible"/>
                                      </p:to>
                                    </p:set>
                                    <p:animEffect transition="in" filter="fade">
                                      <p:cBhvr>
                                        <p:cTn id="7" dur="700"/>
                                        <p:tgtEl>
                                          <p:spTgt spid="3074"/>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740" y="1030014"/>
            <a:ext cx="6664090" cy="4993345"/>
          </a:xfrm>
          <a:solidFill>
            <a:schemeClr val="bg2"/>
          </a:solidFill>
        </p:spPr>
        <p:txBody>
          <a:bodyPr vert="horz" lIns="91440" tIns="45720" rIns="91440" bIns="45720" rtlCol="0" anchor="t">
            <a:normAutofit/>
          </a:bodyPr>
          <a:lstStyle/>
          <a:p>
            <a:r>
              <a:rPr lang="en-US" sz="3200" dirty="0"/>
              <a:t>Some Victorians believed that scientists could go too far.</a:t>
            </a:r>
            <a:br>
              <a:rPr lang="en-US" sz="3200" dirty="0"/>
            </a:br>
            <a:br>
              <a:rPr lang="en-US" sz="3200" dirty="0"/>
            </a:br>
            <a:r>
              <a:rPr lang="en-US" sz="3200" dirty="0"/>
              <a:t>They might believe that they could challenge God’s power.</a:t>
            </a:r>
            <a:br>
              <a:rPr lang="en-US" sz="3200" dirty="0"/>
            </a:br>
            <a:br>
              <a:rPr lang="en-US" sz="3200" dirty="0"/>
            </a:br>
            <a:r>
              <a:rPr lang="en-US" sz="3200" dirty="0"/>
              <a:t>Scientists might be tempted to tamper with nature and this could lead them away from God and into evil.</a:t>
            </a:r>
          </a:p>
        </p:txBody>
      </p:sp>
      <p:sp>
        <p:nvSpPr>
          <p:cNvPr id="3" name="Content Placeholder 2"/>
          <p:cNvSpPr>
            <a:spLocks noGrp="1"/>
          </p:cNvSpPr>
          <p:nvPr>
            <p:ph idx="1"/>
          </p:nvPr>
        </p:nvSpPr>
        <p:spPr>
          <a:xfrm>
            <a:off x="221739" y="273772"/>
            <a:ext cx="5791732" cy="560869"/>
          </a:xfrm>
        </p:spPr>
        <p:txBody>
          <a:bodyPr vert="horz" lIns="91440" tIns="45720" rIns="91440" bIns="45720" rtlCol="0" anchor="b">
            <a:normAutofit/>
          </a:bodyPr>
          <a:lstStyle/>
          <a:p>
            <a:pPr marL="0" indent="0">
              <a:buNone/>
            </a:pPr>
            <a:r>
              <a:rPr lang="en-US" b="1" dirty="0"/>
              <a:t>Science and Religion</a:t>
            </a:r>
          </a:p>
        </p:txBody>
      </p:sp>
      <p:pic>
        <p:nvPicPr>
          <p:cNvPr id="5" name="Picture 4">
            <a:extLst>
              <a:ext uri="{FF2B5EF4-FFF2-40B4-BE49-F238E27FC236}">
                <a16:creationId xmlns:a16="http://schemas.microsoft.com/office/drawing/2014/main" id="{FF90E7D0-5025-43FA-B0F0-F6484E6DBF1A}"/>
              </a:ext>
            </a:extLst>
          </p:cNvPr>
          <p:cNvPicPr>
            <a:picLocks noChangeAspect="1"/>
          </p:cNvPicPr>
          <p:nvPr/>
        </p:nvPicPr>
        <p:blipFill rotWithShape="1">
          <a:blip r:embed="rId3"/>
          <a:srcRect l="33238" r="21940" b="-1"/>
          <a:stretch/>
        </p:blipFill>
        <p:spPr>
          <a:xfrm>
            <a:off x="7534656" y="10"/>
            <a:ext cx="4657344" cy="6857990"/>
          </a:xfrm>
          <a:prstGeom prst="rect">
            <a:avLst/>
          </a:prstGeom>
        </p:spPr>
      </p:pic>
    </p:spTree>
    <p:extLst>
      <p:ext uri="{BB962C8B-B14F-4D97-AF65-F5344CB8AC3E}">
        <p14:creationId xmlns:p14="http://schemas.microsoft.com/office/powerpoint/2010/main" val="218605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949350-B369-468F-A790-1AD9AB152D62}"/>
              </a:ext>
            </a:extLst>
          </p:cNvPr>
          <p:cNvSpPr>
            <a:spLocks noGrp="1"/>
          </p:cNvSpPr>
          <p:nvPr>
            <p:ph idx="1"/>
          </p:nvPr>
        </p:nvSpPr>
        <p:spPr>
          <a:xfrm>
            <a:off x="838200" y="1308791"/>
            <a:ext cx="10515600" cy="4351338"/>
          </a:xfrm>
        </p:spPr>
        <p:txBody>
          <a:bodyPr>
            <a:normAutofit lnSpcReduction="10000"/>
          </a:bodyPr>
          <a:lstStyle/>
          <a:p>
            <a:pPr algn="ctr">
              <a:lnSpc>
                <a:spcPct val="80000"/>
              </a:lnSpc>
              <a:buFontTx/>
              <a:buNone/>
            </a:pPr>
            <a:r>
              <a:rPr lang="en-GB" altLang="en-US" sz="2800" dirty="0"/>
              <a:t> </a:t>
            </a:r>
            <a:r>
              <a:rPr lang="en-GB" altLang="en-US" sz="3600" u="sng" dirty="0">
                <a:latin typeface="Tempus Sans ITC" panose="04020404030D07020202" pitchFamily="82" charset="0"/>
              </a:rPr>
              <a:t>Science</a:t>
            </a:r>
          </a:p>
          <a:p>
            <a:pPr algn="ctr">
              <a:lnSpc>
                <a:spcPct val="80000"/>
              </a:lnSpc>
              <a:buFontTx/>
              <a:buNone/>
            </a:pPr>
            <a:endParaRPr lang="en-GB" altLang="en-US" sz="2400" u="sng" dirty="0">
              <a:latin typeface="Tempus Sans ITC" panose="04020404030D07020202" pitchFamily="82" charset="0"/>
            </a:endParaRPr>
          </a:p>
          <a:p>
            <a:pPr>
              <a:lnSpc>
                <a:spcPct val="80000"/>
              </a:lnSpc>
            </a:pPr>
            <a:r>
              <a:rPr lang="en-GB" altLang="en-US" sz="2800" dirty="0">
                <a:latin typeface="Tempus Sans ITC" panose="04020404030D07020202" pitchFamily="82" charset="0"/>
              </a:rPr>
              <a:t>In 1859, when Stevenson was nine years old, Charles Darwin published </a:t>
            </a:r>
            <a:r>
              <a:rPr lang="en-GB" altLang="en-US" sz="2800" i="1" dirty="0">
                <a:latin typeface="Tempus Sans ITC" panose="04020404030D07020202" pitchFamily="82" charset="0"/>
              </a:rPr>
              <a:t>The Origin of Species</a:t>
            </a:r>
            <a:r>
              <a:rPr lang="en-GB" altLang="en-US" sz="2800" dirty="0">
                <a:latin typeface="Tempus Sans ITC" panose="04020404030D07020202" pitchFamily="82" charset="0"/>
              </a:rPr>
              <a:t>. This book became famous for introducing the </a:t>
            </a:r>
            <a:r>
              <a:rPr lang="en-GB" altLang="en-US" sz="2800" dirty="0">
                <a:latin typeface="Tempus Sans ITC" panose="04020404030D07020202" pitchFamily="82" charset="0"/>
                <a:hlinkClick r:id="rId2"/>
              </a:rPr>
              <a:t>Theory of Evolution</a:t>
            </a:r>
            <a:r>
              <a:rPr lang="en-GB" altLang="en-US" sz="2800" dirty="0">
                <a:latin typeface="Tempus Sans ITC" panose="04020404030D07020202" pitchFamily="82" charset="0"/>
              </a:rPr>
              <a:t> to the public. Many people saw it as an attack on religion, because the book made it impossible to believe that God created the world in seven days.</a:t>
            </a:r>
          </a:p>
          <a:p>
            <a:pPr>
              <a:lnSpc>
                <a:spcPct val="80000"/>
              </a:lnSpc>
            </a:pPr>
            <a:r>
              <a:rPr lang="en-GB" altLang="en-US" sz="2800" dirty="0">
                <a:latin typeface="Tempus Sans ITC" panose="04020404030D07020202" pitchFamily="82" charset="0"/>
              </a:rPr>
              <a:t>Darwin put forward the theory that all life, including humans, has evolved from more </a:t>
            </a:r>
            <a:r>
              <a:rPr lang="en-GB" altLang="en-US" sz="2800" i="1" dirty="0">
                <a:latin typeface="Tempus Sans ITC" panose="04020404030D07020202" pitchFamily="82" charset="0"/>
                <a:hlinkClick r:id="rId3"/>
              </a:rPr>
              <a:t>primitive</a:t>
            </a:r>
            <a:r>
              <a:rPr lang="en-GB" altLang="en-US" sz="2800" dirty="0">
                <a:latin typeface="Tempus Sans ITC" panose="04020404030D07020202" pitchFamily="82" charset="0"/>
              </a:rPr>
              <a:t> forms. A lot felt they had to choose between the two. And many believed that science had become dangerous and was meddling in matters which only God had control over. </a:t>
            </a:r>
            <a:endParaRPr lang="en-AU" dirty="0"/>
          </a:p>
        </p:txBody>
      </p:sp>
    </p:spTree>
    <p:extLst>
      <p:ext uri="{BB962C8B-B14F-4D97-AF65-F5344CB8AC3E}">
        <p14:creationId xmlns:p14="http://schemas.microsoft.com/office/powerpoint/2010/main" val="1853075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C0D3D-2987-49DF-BDB5-6D109A2FFD07}"/>
              </a:ext>
            </a:extLst>
          </p:cNvPr>
          <p:cNvSpPr>
            <a:spLocks noGrp="1"/>
          </p:cNvSpPr>
          <p:nvPr>
            <p:ph type="title"/>
          </p:nvPr>
        </p:nvSpPr>
        <p:spPr/>
        <p:txBody>
          <a:bodyPr/>
          <a:lstStyle/>
          <a:p>
            <a:pPr algn="ctr"/>
            <a:r>
              <a:rPr lang="en-GB" altLang="en-US" b="1" u="sng" dirty="0">
                <a:latin typeface="Tempus Sans ITC" panose="04020404030D07020202" pitchFamily="82" charset="0"/>
              </a:rPr>
              <a:t>Psychology</a:t>
            </a:r>
            <a:r>
              <a:rPr lang="en-GB" altLang="en-US" b="1" dirty="0"/>
              <a:t> </a:t>
            </a:r>
            <a:endParaRPr lang="en-AU" b="1" dirty="0"/>
          </a:p>
        </p:txBody>
      </p:sp>
      <p:sp>
        <p:nvSpPr>
          <p:cNvPr id="3" name="Content Placeholder 2">
            <a:extLst>
              <a:ext uri="{FF2B5EF4-FFF2-40B4-BE49-F238E27FC236}">
                <a16:creationId xmlns:a16="http://schemas.microsoft.com/office/drawing/2014/main" id="{FE43E037-4116-4913-B302-CD60DE514CF8}"/>
              </a:ext>
            </a:extLst>
          </p:cNvPr>
          <p:cNvSpPr>
            <a:spLocks noGrp="1"/>
          </p:cNvSpPr>
          <p:nvPr>
            <p:ph idx="1"/>
          </p:nvPr>
        </p:nvSpPr>
        <p:spPr/>
        <p:txBody>
          <a:bodyPr>
            <a:normAutofit fontScale="92500" lnSpcReduction="10000"/>
          </a:bodyPr>
          <a:lstStyle/>
          <a:p>
            <a:pPr>
              <a:lnSpc>
                <a:spcPct val="80000"/>
              </a:lnSpc>
            </a:pPr>
            <a:r>
              <a:rPr lang="en-GB" altLang="en-US" sz="2800" b="1" dirty="0">
                <a:latin typeface="Tempus Sans ITC" panose="04020404030D07020202" pitchFamily="82" charset="0"/>
              </a:rPr>
              <a:t>Closely linked to the Victorians' increasing sense of the conflict between science and religion was the idea that humans have a dual nature. On the one hand, they saw the calm, rational, everyday normality of family life and employment; on the other, fantasies, nightmares, anger and violence. </a:t>
            </a:r>
          </a:p>
          <a:p>
            <a:pPr>
              <a:lnSpc>
                <a:spcPct val="80000"/>
              </a:lnSpc>
              <a:buFontTx/>
              <a:buNone/>
            </a:pPr>
            <a:endParaRPr lang="en-GB" altLang="en-US" sz="2800" b="1" dirty="0">
              <a:latin typeface="Tempus Sans ITC" panose="04020404030D07020202" pitchFamily="82" charset="0"/>
            </a:endParaRPr>
          </a:p>
          <a:p>
            <a:pPr>
              <a:lnSpc>
                <a:spcPct val="80000"/>
              </a:lnSpc>
            </a:pPr>
            <a:r>
              <a:rPr lang="en-GB" altLang="en-US" sz="2800" b="1" dirty="0">
                <a:latin typeface="Tempus Sans ITC" panose="04020404030D07020202" pitchFamily="82" charset="0"/>
              </a:rPr>
              <a:t>The notorious </a:t>
            </a:r>
            <a:r>
              <a:rPr lang="en-GB" altLang="en-US" sz="2800" b="1" i="1" dirty="0">
                <a:latin typeface="Tempus Sans ITC" panose="04020404030D07020202" pitchFamily="82" charset="0"/>
                <a:hlinkClick r:id="" action="ppaction://noaction"/>
              </a:rPr>
              <a:t>Jack the Ripper</a:t>
            </a:r>
            <a:r>
              <a:rPr lang="en-GB" altLang="en-US" sz="2800" b="1" dirty="0">
                <a:latin typeface="Tempus Sans ITC" panose="04020404030D07020202" pitchFamily="82" charset="0"/>
              </a:rPr>
              <a:t> murders occurred in London in 1888. In the minds of the Victorians, they underlined the Jekyll and Hyde duality of human nature, especially as there was discussion about the murderer being highly educated, or even of royal birth.</a:t>
            </a:r>
          </a:p>
          <a:p>
            <a:pPr>
              <a:lnSpc>
                <a:spcPct val="80000"/>
              </a:lnSpc>
            </a:pPr>
            <a:endParaRPr lang="en-GB" altLang="en-US" sz="2800" b="1" dirty="0">
              <a:latin typeface="Tempus Sans ITC" panose="04020404030D07020202" pitchFamily="82" charset="0"/>
            </a:endParaRPr>
          </a:p>
          <a:p>
            <a:pPr>
              <a:lnSpc>
                <a:spcPct val="80000"/>
              </a:lnSpc>
            </a:pPr>
            <a:r>
              <a:rPr lang="en-GB" altLang="en-US" sz="2800" b="1" dirty="0">
                <a:latin typeface="Tempus Sans ITC" panose="04020404030D07020202" pitchFamily="82" charset="0"/>
              </a:rPr>
              <a:t>The idea of the savage nature of humans bound within civilisation later became extremely famous by Freud (1856-1939</a:t>
            </a:r>
            <a:r>
              <a:rPr lang="en-GB" altLang="en-US" sz="2800" b="1" dirty="0"/>
              <a:t>)</a:t>
            </a:r>
          </a:p>
          <a:p>
            <a:endParaRPr lang="en-AU" dirty="0"/>
          </a:p>
        </p:txBody>
      </p:sp>
    </p:spTree>
    <p:extLst>
      <p:ext uri="{BB962C8B-B14F-4D97-AF65-F5344CB8AC3E}">
        <p14:creationId xmlns:p14="http://schemas.microsoft.com/office/powerpoint/2010/main" val="2440973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05ADA-E2E7-4260-9F69-77886F9760F1}"/>
              </a:ext>
            </a:extLst>
          </p:cNvPr>
          <p:cNvSpPr>
            <a:spLocks noGrp="1"/>
          </p:cNvSpPr>
          <p:nvPr>
            <p:ph type="title"/>
          </p:nvPr>
        </p:nvSpPr>
        <p:spPr>
          <a:xfrm>
            <a:off x="4891857" y="271916"/>
            <a:ext cx="6586491" cy="523220"/>
          </a:xfrm>
        </p:spPr>
        <p:txBody>
          <a:bodyPr anchor="b">
            <a:normAutofit fontScale="90000"/>
          </a:bodyPr>
          <a:lstStyle/>
          <a:p>
            <a:r>
              <a:rPr lang="en-GB" b="1" u="sng" dirty="0"/>
              <a:t>Features of Gothic fiction</a:t>
            </a:r>
          </a:p>
        </p:txBody>
      </p:sp>
      <p:sp>
        <p:nvSpPr>
          <p:cNvPr id="3" name="Content Placeholder 2">
            <a:extLst>
              <a:ext uri="{FF2B5EF4-FFF2-40B4-BE49-F238E27FC236}">
                <a16:creationId xmlns:a16="http://schemas.microsoft.com/office/drawing/2014/main" id="{8A3F76D9-073A-4645-9417-C32A97982EEF}"/>
              </a:ext>
            </a:extLst>
          </p:cNvPr>
          <p:cNvSpPr>
            <a:spLocks noGrp="1"/>
          </p:cNvSpPr>
          <p:nvPr>
            <p:ph idx="1"/>
          </p:nvPr>
        </p:nvSpPr>
        <p:spPr>
          <a:xfrm>
            <a:off x="4965431" y="1334814"/>
            <a:ext cx="7026872" cy="5339255"/>
          </a:xfrm>
          <a:solidFill>
            <a:schemeClr val="bg2">
              <a:lumMod val="90000"/>
            </a:schemeClr>
          </a:solidFill>
        </p:spPr>
        <p:txBody>
          <a:bodyPr numCol="2">
            <a:normAutofit/>
          </a:bodyPr>
          <a:lstStyle/>
          <a:p>
            <a:r>
              <a:rPr lang="en-GB" dirty="0"/>
              <a:t>Things which are hidden</a:t>
            </a:r>
          </a:p>
          <a:p>
            <a:r>
              <a:rPr lang="en-GB" dirty="0"/>
              <a:t>Dark, gloomy settings</a:t>
            </a:r>
          </a:p>
          <a:p>
            <a:r>
              <a:rPr lang="en-GB" dirty="0"/>
              <a:t>Tales, journals, diaries</a:t>
            </a:r>
          </a:p>
          <a:p>
            <a:r>
              <a:rPr lang="en-GB" dirty="0"/>
              <a:t>Dreams</a:t>
            </a:r>
          </a:p>
          <a:p>
            <a:r>
              <a:rPr lang="en-GB" dirty="0"/>
              <a:t>Secrets</a:t>
            </a:r>
          </a:p>
          <a:p>
            <a:r>
              <a:rPr lang="en-GB" dirty="0"/>
              <a:t>Horror and terror</a:t>
            </a:r>
          </a:p>
          <a:p>
            <a:pPr marL="285750" indent="-285750">
              <a:spcAft>
                <a:spcPts val="600"/>
              </a:spcAft>
              <a:buFont typeface="Arial" panose="020B0604020202020204" pitchFamily="34" charset="0"/>
              <a:buChar char="•"/>
            </a:pPr>
            <a:r>
              <a:rPr lang="en-GB" dirty="0"/>
              <a:t>Doubles or evil ‘familiars’</a:t>
            </a:r>
          </a:p>
          <a:p>
            <a:pPr marL="285750" indent="-285750">
              <a:spcAft>
                <a:spcPts val="600"/>
              </a:spcAft>
              <a:buFont typeface="Arial" panose="020B0604020202020204" pitchFamily="34" charset="0"/>
              <a:buChar char="•"/>
            </a:pPr>
            <a:r>
              <a:rPr lang="en-GB" dirty="0"/>
              <a:t>Mirrors</a:t>
            </a:r>
          </a:p>
          <a:p>
            <a:pPr marL="285750" indent="-285750">
              <a:spcAft>
                <a:spcPts val="600"/>
              </a:spcAft>
              <a:buFont typeface="Arial" panose="020B0604020202020204" pitchFamily="34" charset="0"/>
              <a:buChar char="•"/>
            </a:pPr>
            <a:r>
              <a:rPr lang="en-GB" dirty="0"/>
              <a:t>Labyrinths</a:t>
            </a:r>
          </a:p>
          <a:p>
            <a:pPr marL="285750" indent="-285750">
              <a:spcAft>
                <a:spcPts val="600"/>
              </a:spcAft>
              <a:buFont typeface="Arial" panose="020B0604020202020204" pitchFamily="34" charset="0"/>
              <a:buChar char="•"/>
            </a:pPr>
            <a:r>
              <a:rPr lang="en-GB" dirty="0"/>
              <a:t>Forbidden knowledge</a:t>
            </a:r>
          </a:p>
          <a:p>
            <a:pPr marL="285750" indent="-285750">
              <a:spcAft>
                <a:spcPts val="600"/>
              </a:spcAft>
              <a:buFont typeface="Arial" panose="020B0604020202020204" pitchFamily="34" charset="0"/>
              <a:buChar char="•"/>
            </a:pPr>
            <a:r>
              <a:rPr lang="en-GB" dirty="0"/>
              <a:t>Strange and eerie things</a:t>
            </a:r>
          </a:p>
          <a:p>
            <a:pPr marL="285750" indent="-285750">
              <a:spcAft>
                <a:spcPts val="600"/>
              </a:spcAft>
              <a:buFont typeface="Arial" panose="020B0604020202020204" pitchFamily="34" charset="0"/>
              <a:buChar char="•"/>
            </a:pPr>
            <a:r>
              <a:rPr lang="en-GB" dirty="0"/>
              <a:t>Darkness, fog and confusion</a:t>
            </a:r>
          </a:p>
          <a:p>
            <a:pPr marL="285750" indent="-285750">
              <a:spcAft>
                <a:spcPts val="600"/>
              </a:spcAft>
              <a:buFont typeface="Arial" panose="020B0604020202020204" pitchFamily="34" charset="0"/>
              <a:buChar char="•"/>
            </a:pPr>
            <a:r>
              <a:rPr lang="en-GB" dirty="0"/>
              <a:t>Supernatural</a:t>
            </a:r>
          </a:p>
          <a:p>
            <a:endParaRPr lang="en-GB" sz="800" b="1" dirty="0"/>
          </a:p>
          <a:p>
            <a:endParaRPr lang="en-GB" sz="800" dirty="0"/>
          </a:p>
        </p:txBody>
      </p:sp>
      <p:pic>
        <p:nvPicPr>
          <p:cNvPr id="1026" name="Picture 2" descr="Image result for gothic fiction">
            <a:extLst>
              <a:ext uri="{FF2B5EF4-FFF2-40B4-BE49-F238E27FC236}">
                <a16:creationId xmlns:a16="http://schemas.microsoft.com/office/drawing/2014/main" id="{3E0500E8-27F8-44F6-84EF-63C00D50D4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408" r="39002"/>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06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49887-9977-49C4-8E6D-376F7EADE877}"/>
              </a:ext>
            </a:extLst>
          </p:cNvPr>
          <p:cNvSpPr>
            <a:spLocks noGrp="1"/>
          </p:cNvSpPr>
          <p:nvPr>
            <p:ph type="title"/>
          </p:nvPr>
        </p:nvSpPr>
        <p:spPr>
          <a:xfrm>
            <a:off x="4965431" y="110960"/>
            <a:ext cx="6586491" cy="523221"/>
          </a:xfrm>
        </p:spPr>
        <p:txBody>
          <a:bodyPr>
            <a:normAutofit fontScale="90000"/>
          </a:bodyPr>
          <a:lstStyle/>
          <a:p>
            <a:r>
              <a:rPr lang="en-GB" sz="3600" dirty="0"/>
              <a:t>Mystery/Crime/Detective  fiction</a:t>
            </a:r>
          </a:p>
        </p:txBody>
      </p:sp>
      <p:sp>
        <p:nvSpPr>
          <p:cNvPr id="3" name="Content Placeholder 2">
            <a:extLst>
              <a:ext uri="{FF2B5EF4-FFF2-40B4-BE49-F238E27FC236}">
                <a16:creationId xmlns:a16="http://schemas.microsoft.com/office/drawing/2014/main" id="{2D56EAB0-ABC4-4D93-A1A6-B679B634D400}"/>
              </a:ext>
            </a:extLst>
          </p:cNvPr>
          <p:cNvSpPr>
            <a:spLocks noGrp="1"/>
          </p:cNvSpPr>
          <p:nvPr>
            <p:ph idx="1"/>
          </p:nvPr>
        </p:nvSpPr>
        <p:spPr>
          <a:xfrm>
            <a:off x="4813738" y="725214"/>
            <a:ext cx="7062031" cy="6021826"/>
          </a:xfrm>
          <a:solidFill>
            <a:schemeClr val="bg2">
              <a:lumMod val="90000"/>
            </a:schemeClr>
          </a:solidFill>
        </p:spPr>
        <p:txBody>
          <a:bodyPr numCol="2">
            <a:normAutofit/>
          </a:bodyPr>
          <a:lstStyle/>
          <a:p>
            <a:r>
              <a:rPr lang="en-GB" sz="3200" dirty="0"/>
              <a:t>False leads and red herrings</a:t>
            </a:r>
          </a:p>
          <a:p>
            <a:r>
              <a:rPr lang="en-GB" sz="3200" dirty="0"/>
              <a:t>Murder</a:t>
            </a:r>
          </a:p>
          <a:p>
            <a:r>
              <a:rPr lang="en-GB" sz="3200" dirty="0"/>
              <a:t>Several possible suspects</a:t>
            </a:r>
          </a:p>
          <a:p>
            <a:r>
              <a:rPr lang="en-GB" sz="3200" dirty="0"/>
              <a:t>A detective</a:t>
            </a:r>
          </a:p>
          <a:p>
            <a:r>
              <a:rPr lang="en-GB" sz="3200" dirty="0"/>
              <a:t>Evidence and clues for the reader</a:t>
            </a:r>
          </a:p>
          <a:p>
            <a:r>
              <a:rPr lang="en-GB" sz="3200" dirty="0"/>
              <a:t>Search for the truth</a:t>
            </a:r>
          </a:p>
          <a:p>
            <a:r>
              <a:rPr lang="en-GB" sz="3200" dirty="0"/>
              <a:t>A revelation</a:t>
            </a:r>
          </a:p>
          <a:p>
            <a:pPr marL="285750" indent="-285750">
              <a:spcAft>
                <a:spcPts val="600"/>
              </a:spcAft>
              <a:buFont typeface="Arial" panose="020B0604020202020204" pitchFamily="34" charset="0"/>
              <a:buChar char="•"/>
            </a:pPr>
            <a:r>
              <a:rPr lang="en-GB" sz="3200" dirty="0"/>
              <a:t>Mistaken identity</a:t>
            </a:r>
          </a:p>
          <a:p>
            <a:pPr marL="285750" indent="-285750">
              <a:spcAft>
                <a:spcPts val="600"/>
              </a:spcAft>
              <a:buFont typeface="Arial" panose="020B0604020202020204" pitchFamily="34" charset="0"/>
              <a:buChar char="•"/>
            </a:pPr>
            <a:r>
              <a:rPr lang="en-GB" sz="3200" dirty="0"/>
              <a:t>Detailed references to dates / times etc</a:t>
            </a:r>
          </a:p>
          <a:p>
            <a:pPr marL="285750" indent="-285750">
              <a:spcAft>
                <a:spcPts val="600"/>
              </a:spcAft>
              <a:buFont typeface="Arial" panose="020B0604020202020204" pitchFamily="34" charset="0"/>
              <a:buChar char="•"/>
            </a:pPr>
            <a:r>
              <a:rPr lang="en-GB" sz="3200" dirty="0"/>
              <a:t>A final twist</a:t>
            </a:r>
          </a:p>
          <a:p>
            <a:pPr marL="285750" indent="-285750">
              <a:spcAft>
                <a:spcPts val="600"/>
              </a:spcAft>
              <a:buFont typeface="Arial" panose="020B0604020202020204" pitchFamily="34" charset="0"/>
              <a:buChar char="•"/>
            </a:pPr>
            <a:r>
              <a:rPr lang="en-GB" sz="3200" dirty="0"/>
              <a:t>A confrontation and solution</a:t>
            </a:r>
          </a:p>
          <a:p>
            <a:pPr marL="285750" indent="-285750">
              <a:spcAft>
                <a:spcPts val="600"/>
              </a:spcAft>
              <a:buFont typeface="Arial" panose="020B0604020202020204" pitchFamily="34" charset="0"/>
              <a:buChar char="•"/>
            </a:pPr>
            <a:r>
              <a:rPr lang="en-GB" sz="3200" dirty="0"/>
              <a:t>Secrets</a:t>
            </a:r>
          </a:p>
          <a:p>
            <a:endParaRPr lang="en-GB" sz="1100" dirty="0"/>
          </a:p>
          <a:p>
            <a:endParaRPr lang="en-GB" sz="1100" dirty="0"/>
          </a:p>
        </p:txBody>
      </p:sp>
      <p:pic>
        <p:nvPicPr>
          <p:cNvPr id="2050" name="Picture 2" descr="See the source image">
            <a:extLst>
              <a:ext uri="{FF2B5EF4-FFF2-40B4-BE49-F238E27FC236}">
                <a16:creationId xmlns:a16="http://schemas.microsoft.com/office/drawing/2014/main" id="{F65301C3-7850-4D4E-8777-33DB6365D2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25" r="-2" b="75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401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C1800-AECF-4DE6-A2E0-71638F6160E9}"/>
              </a:ext>
            </a:extLst>
          </p:cNvPr>
          <p:cNvSpPr>
            <a:spLocks noGrp="1"/>
          </p:cNvSpPr>
          <p:nvPr>
            <p:ph type="title"/>
          </p:nvPr>
        </p:nvSpPr>
        <p:spPr>
          <a:xfrm>
            <a:off x="804672" y="640080"/>
            <a:ext cx="3282696" cy="5257800"/>
          </a:xfrm>
        </p:spPr>
        <p:txBody>
          <a:bodyPr vert="horz" lIns="91440" tIns="45720" rIns="91440" bIns="45720" rtlCol="0" anchor="ctr">
            <a:normAutofit/>
          </a:bodyPr>
          <a:lstStyle/>
          <a:p>
            <a:r>
              <a:rPr lang="en-US" kern="1200">
                <a:solidFill>
                  <a:schemeClr val="bg1"/>
                </a:solidFill>
                <a:latin typeface="+mj-lt"/>
                <a:ea typeface="+mj-ea"/>
                <a:cs typeface="+mj-cs"/>
              </a:rPr>
              <a:t>Add these key words and ideas to your mind map</a:t>
            </a:r>
          </a:p>
        </p:txBody>
      </p:sp>
      <p:sp>
        <p:nvSpPr>
          <p:cNvPr id="18" name="TextBox 17">
            <a:extLst>
              <a:ext uri="{FF2B5EF4-FFF2-40B4-BE49-F238E27FC236}">
                <a16:creationId xmlns:a16="http://schemas.microsoft.com/office/drawing/2014/main" id="{D3329BBF-E79B-44DF-909F-021A54A48857}"/>
              </a:ext>
            </a:extLst>
          </p:cNvPr>
          <p:cNvSpPr txBox="1"/>
          <p:nvPr/>
        </p:nvSpPr>
        <p:spPr>
          <a:xfrm>
            <a:off x="5076497" y="126124"/>
            <a:ext cx="6831724" cy="6600497"/>
          </a:xfrm>
          <a:prstGeom prst="rect">
            <a:avLst/>
          </a:prstGeom>
          <a:solidFill>
            <a:schemeClr val="bg2"/>
          </a:solidFill>
        </p:spPr>
        <p:txBody>
          <a:bodyPr vert="horz" lIns="91440" tIns="45720" rIns="91440" bIns="45720" rtlCol="0" anchor="ctr">
            <a:normAutofit lnSpcReduction="10000"/>
          </a:bodyPr>
          <a:lstStyle/>
          <a:p>
            <a:pPr marL="0" indent="-228600">
              <a:lnSpc>
                <a:spcPct val="90000"/>
              </a:lnSpc>
              <a:spcAft>
                <a:spcPts val="600"/>
              </a:spcAft>
              <a:buFont typeface="Arial" panose="020B0604020202020204" pitchFamily="34" charset="0"/>
              <a:buChar char="•"/>
            </a:pPr>
            <a:r>
              <a:rPr lang="en-US" sz="3200" u="sng" dirty="0"/>
              <a:t>Victorian London: </a:t>
            </a:r>
            <a:r>
              <a:rPr lang="en-US" sz="3200" dirty="0"/>
              <a:t>  rich/poor, powerful growing city</a:t>
            </a:r>
          </a:p>
          <a:p>
            <a:pPr marL="0" indent="-228600">
              <a:lnSpc>
                <a:spcPct val="90000"/>
              </a:lnSpc>
              <a:spcAft>
                <a:spcPts val="600"/>
              </a:spcAft>
              <a:buFont typeface="Arial" panose="020B0604020202020204" pitchFamily="34" charset="0"/>
              <a:buChar char="•"/>
            </a:pPr>
            <a:r>
              <a:rPr lang="en-US" sz="3200" u="sng" dirty="0"/>
              <a:t>Victorian society and values</a:t>
            </a:r>
            <a:r>
              <a:rPr lang="en-US" sz="3200" dirty="0"/>
              <a:t>: prudish, reputation, sexually repressed</a:t>
            </a:r>
          </a:p>
          <a:p>
            <a:pPr marL="0" indent="-228600">
              <a:lnSpc>
                <a:spcPct val="90000"/>
              </a:lnSpc>
              <a:spcAft>
                <a:spcPts val="600"/>
              </a:spcAft>
              <a:buFont typeface="Arial" panose="020B0604020202020204" pitchFamily="34" charset="0"/>
              <a:buChar char="•"/>
            </a:pPr>
            <a:r>
              <a:rPr lang="en-US" sz="3200" u="sng" dirty="0"/>
              <a:t>Hypocrisy and dual lives</a:t>
            </a:r>
            <a:r>
              <a:rPr lang="en-US" sz="3200" dirty="0"/>
              <a:t>: prostitution, syphilis, gambling, </a:t>
            </a:r>
          </a:p>
          <a:p>
            <a:pPr marL="0" indent="-228600">
              <a:lnSpc>
                <a:spcPct val="90000"/>
              </a:lnSpc>
              <a:spcAft>
                <a:spcPts val="600"/>
              </a:spcAft>
              <a:buFont typeface="Arial" panose="020B0604020202020204" pitchFamily="34" charset="0"/>
              <a:buChar char="•"/>
            </a:pPr>
            <a:r>
              <a:rPr lang="en-US" sz="3200" u="sng" dirty="0"/>
              <a:t>Science and religion</a:t>
            </a:r>
            <a:r>
              <a:rPr lang="en-US" sz="3200" dirty="0"/>
              <a:t>: Darwin, challenge to religion, fear of science – too far</a:t>
            </a:r>
          </a:p>
          <a:p>
            <a:pPr marL="0" indent="-228600">
              <a:lnSpc>
                <a:spcPct val="90000"/>
              </a:lnSpc>
              <a:spcAft>
                <a:spcPts val="600"/>
              </a:spcAft>
              <a:buFont typeface="Arial" panose="020B0604020202020204" pitchFamily="34" charset="0"/>
              <a:buChar char="•"/>
            </a:pPr>
            <a:r>
              <a:rPr lang="en-US" sz="3200" u="sng" dirty="0"/>
              <a:t>Crime</a:t>
            </a:r>
            <a:r>
              <a:rPr lang="en-US" sz="3200" dirty="0"/>
              <a:t>: fascinated by crime, feared criminals, Jack the Ripper</a:t>
            </a:r>
          </a:p>
          <a:p>
            <a:pPr marL="0" indent="-228600">
              <a:lnSpc>
                <a:spcPct val="90000"/>
              </a:lnSpc>
              <a:spcAft>
                <a:spcPts val="600"/>
              </a:spcAft>
              <a:buFont typeface="Arial" panose="020B0604020202020204" pitchFamily="34" charset="0"/>
              <a:buChar char="•"/>
            </a:pPr>
            <a:r>
              <a:rPr lang="en-US" sz="3200" u="sng" dirty="0"/>
              <a:t>Gothic fiction</a:t>
            </a:r>
            <a:r>
              <a:rPr lang="en-US" sz="3200" dirty="0"/>
              <a:t>: supernatural, frightening</a:t>
            </a:r>
          </a:p>
          <a:p>
            <a:pPr marL="0" indent="-228600">
              <a:lnSpc>
                <a:spcPct val="90000"/>
              </a:lnSpc>
              <a:spcAft>
                <a:spcPts val="600"/>
              </a:spcAft>
              <a:buFont typeface="Arial" panose="020B0604020202020204" pitchFamily="34" charset="0"/>
              <a:buChar char="•"/>
            </a:pPr>
            <a:r>
              <a:rPr lang="en-US" sz="3200" u="sng" dirty="0"/>
              <a:t>Crime fiction</a:t>
            </a:r>
            <a:r>
              <a:rPr lang="en-US" sz="3200" dirty="0"/>
              <a:t>: a mystery, criminal uncovered, a detective.</a:t>
            </a:r>
          </a:p>
        </p:txBody>
      </p:sp>
      <p:sp>
        <p:nvSpPr>
          <p:cNvPr id="3" name="TextBox 2">
            <a:extLst>
              <a:ext uri="{FF2B5EF4-FFF2-40B4-BE49-F238E27FC236}">
                <a16:creationId xmlns:a16="http://schemas.microsoft.com/office/drawing/2014/main" id="{B3C753C4-720F-4390-B78F-5D82C7081E88}"/>
              </a:ext>
            </a:extLst>
          </p:cNvPr>
          <p:cNvSpPr txBox="1"/>
          <p:nvPr/>
        </p:nvSpPr>
        <p:spPr>
          <a:xfrm>
            <a:off x="567950" y="1158619"/>
            <a:ext cx="4083563" cy="2554545"/>
          </a:xfrm>
          <a:prstGeom prst="rect">
            <a:avLst/>
          </a:prstGeom>
          <a:noFill/>
        </p:spPr>
        <p:txBody>
          <a:bodyPr wrap="square" rtlCol="0">
            <a:spAutoFit/>
          </a:bodyPr>
          <a:lstStyle/>
          <a:p>
            <a:pPr algn="ctr"/>
            <a:r>
              <a:rPr lang="en-AU" sz="8000" b="1" dirty="0">
                <a:solidFill>
                  <a:srgbClr val="FF0000"/>
                </a:solidFill>
                <a:latin typeface="Ami R" panose="02030504000101010101" pitchFamily="18" charset="-127"/>
                <a:ea typeface="Ami R" panose="02030504000101010101" pitchFamily="18" charset="-127"/>
              </a:rPr>
              <a:t>IN SUMMARY</a:t>
            </a:r>
          </a:p>
        </p:txBody>
      </p:sp>
    </p:spTree>
    <p:extLst>
      <p:ext uri="{BB962C8B-B14F-4D97-AF65-F5344CB8AC3E}">
        <p14:creationId xmlns:p14="http://schemas.microsoft.com/office/powerpoint/2010/main" val="348366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C00E0-8B60-4FF5-8E3E-7405FDC0FE8D}"/>
              </a:ext>
            </a:extLst>
          </p:cNvPr>
          <p:cNvSpPr>
            <a:spLocks noGrp="1"/>
          </p:cNvSpPr>
          <p:nvPr>
            <p:ph type="title"/>
          </p:nvPr>
        </p:nvSpPr>
        <p:spPr/>
        <p:txBody>
          <a:bodyPr>
            <a:normAutofit/>
          </a:bodyPr>
          <a:lstStyle/>
          <a:p>
            <a:r>
              <a:rPr lang="en-AU" sz="8000" dirty="0">
                <a:latin typeface="Ami R" panose="02030504000101010101" pitchFamily="18" charset="-127"/>
                <a:ea typeface="Ami R" panose="02030504000101010101" pitchFamily="18" charset="-127"/>
              </a:rPr>
              <a:t>TO CONSIDER:</a:t>
            </a:r>
          </a:p>
        </p:txBody>
      </p:sp>
      <p:sp>
        <p:nvSpPr>
          <p:cNvPr id="3" name="Content Placeholder 2">
            <a:extLst>
              <a:ext uri="{FF2B5EF4-FFF2-40B4-BE49-F238E27FC236}">
                <a16:creationId xmlns:a16="http://schemas.microsoft.com/office/drawing/2014/main" id="{FD8E872D-2C87-4217-9D7B-B15258E99655}"/>
              </a:ext>
            </a:extLst>
          </p:cNvPr>
          <p:cNvSpPr>
            <a:spLocks noGrp="1"/>
          </p:cNvSpPr>
          <p:nvPr>
            <p:ph idx="1"/>
          </p:nvPr>
        </p:nvSpPr>
        <p:spPr/>
        <p:txBody>
          <a:bodyPr/>
          <a:lstStyle/>
          <a:p>
            <a:r>
              <a:rPr lang="en-GB" altLang="en-US" dirty="0">
                <a:latin typeface="Tempus Sans ITC" panose="04020404030D07020202" pitchFamily="82" charset="0"/>
              </a:rPr>
              <a:t>Do humans have a drive towards self destruction? </a:t>
            </a:r>
          </a:p>
          <a:p>
            <a:r>
              <a:rPr lang="en-GB" altLang="en-US" dirty="0">
                <a:latin typeface="Tempus Sans ITC" panose="04020404030D07020202" pitchFamily="82" charset="0"/>
              </a:rPr>
              <a:t>Where is destructive behaviour evident today? </a:t>
            </a:r>
          </a:p>
          <a:p>
            <a:r>
              <a:rPr lang="en-GB" altLang="en-US" dirty="0">
                <a:latin typeface="Tempus Sans ITC" panose="04020404030D07020202" pitchFamily="82" charset="0"/>
              </a:rPr>
              <a:t> How do individuals/society deal with their destructive impulses?</a:t>
            </a:r>
          </a:p>
          <a:p>
            <a:endParaRPr lang="en-AU" dirty="0"/>
          </a:p>
        </p:txBody>
      </p:sp>
    </p:spTree>
    <p:extLst>
      <p:ext uri="{BB962C8B-B14F-4D97-AF65-F5344CB8AC3E}">
        <p14:creationId xmlns:p14="http://schemas.microsoft.com/office/powerpoint/2010/main" val="1033906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EE20F-5DD4-4A8A-9920-53103DC4E0A0}"/>
              </a:ext>
            </a:extLst>
          </p:cNvPr>
          <p:cNvSpPr>
            <a:spLocks noGrp="1"/>
          </p:cNvSpPr>
          <p:nvPr>
            <p:ph type="title"/>
          </p:nvPr>
        </p:nvSpPr>
        <p:spPr>
          <a:xfrm>
            <a:off x="4950373" y="108466"/>
            <a:ext cx="6251110" cy="732361"/>
          </a:xfrm>
          <a:solidFill>
            <a:schemeClr val="tx2">
              <a:lumMod val="20000"/>
              <a:lumOff val="80000"/>
            </a:schemeClr>
          </a:solidFill>
        </p:spPr>
        <p:txBody>
          <a:bodyPr anchor="b">
            <a:normAutofit fontScale="90000"/>
          </a:bodyPr>
          <a:lstStyle/>
          <a:p>
            <a:r>
              <a:rPr lang="en-GB" sz="5400" dirty="0"/>
              <a:t>The Novel</a:t>
            </a:r>
          </a:p>
        </p:txBody>
      </p:sp>
      <p:sp>
        <p:nvSpPr>
          <p:cNvPr id="3" name="Content Placeholder 2">
            <a:extLst>
              <a:ext uri="{FF2B5EF4-FFF2-40B4-BE49-F238E27FC236}">
                <a16:creationId xmlns:a16="http://schemas.microsoft.com/office/drawing/2014/main" id="{37860961-43EA-4414-8B58-B982D95A71E0}"/>
              </a:ext>
            </a:extLst>
          </p:cNvPr>
          <p:cNvSpPr>
            <a:spLocks noGrp="1"/>
          </p:cNvSpPr>
          <p:nvPr>
            <p:ph idx="1"/>
          </p:nvPr>
        </p:nvSpPr>
        <p:spPr>
          <a:xfrm>
            <a:off x="4950373" y="1177159"/>
            <a:ext cx="7031420" cy="5454869"/>
          </a:xfrm>
          <a:solidFill>
            <a:schemeClr val="bg2"/>
          </a:solidFill>
        </p:spPr>
        <p:txBody>
          <a:bodyPr>
            <a:normAutofit/>
          </a:bodyPr>
          <a:lstStyle/>
          <a:p>
            <a:r>
              <a:rPr lang="en-GB" sz="2400" b="1" dirty="0"/>
              <a:t>Written in 1886</a:t>
            </a:r>
          </a:p>
          <a:p>
            <a:r>
              <a:rPr lang="en-GB" sz="2400" b="1" dirty="0"/>
              <a:t>By Robert Louis Stephenson</a:t>
            </a:r>
          </a:p>
          <a:p>
            <a:r>
              <a:rPr lang="en-GB" sz="2400" b="1" dirty="0"/>
              <a:t>Set in London</a:t>
            </a:r>
          </a:p>
          <a:p>
            <a:r>
              <a:rPr lang="en-GB" sz="2400" b="1" dirty="0"/>
              <a:t>It is a novella (short novel)</a:t>
            </a:r>
          </a:p>
          <a:p>
            <a:r>
              <a:rPr lang="en-GB" sz="2400" b="1" dirty="0"/>
              <a:t>It is written in the third person but focuses on a lawyer called Mr. Utterson.</a:t>
            </a:r>
          </a:p>
          <a:p>
            <a:r>
              <a:rPr lang="en-GB" sz="2400" b="1" dirty="0"/>
              <a:t>The writer uses letters and diaries to give different viewpoints.</a:t>
            </a:r>
          </a:p>
          <a:p>
            <a:r>
              <a:rPr lang="en-GB" sz="2400" b="1" dirty="0"/>
              <a:t>The genre is both a horror story about supernatural events and a detective fiction about finding a criminal and solving a mystery</a:t>
            </a:r>
            <a:r>
              <a:rPr lang="en-GB" sz="2400" dirty="0"/>
              <a:t>.</a:t>
            </a:r>
          </a:p>
          <a:p>
            <a:endParaRPr lang="en-GB" sz="1700" dirty="0"/>
          </a:p>
        </p:txBody>
      </p:sp>
      <p:pic>
        <p:nvPicPr>
          <p:cNvPr id="4" name="Picture 3">
            <a:extLst>
              <a:ext uri="{FF2B5EF4-FFF2-40B4-BE49-F238E27FC236}">
                <a16:creationId xmlns:a16="http://schemas.microsoft.com/office/drawing/2014/main" id="{EA79EAF8-BDC6-476A-917D-9425D6DDAD32}"/>
              </a:ext>
            </a:extLst>
          </p:cNvPr>
          <p:cNvPicPr>
            <a:picLocks noChangeAspect="1"/>
          </p:cNvPicPr>
          <p:nvPr/>
        </p:nvPicPr>
        <p:blipFill rotWithShape="1">
          <a:blip r:embed="rId2"/>
          <a:srcRect l="30515" r="24154"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461845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6ADCB-1307-40A7-B78A-30F0AEB982B3}"/>
              </a:ext>
            </a:extLst>
          </p:cNvPr>
          <p:cNvSpPr>
            <a:spLocks noGrp="1"/>
          </p:cNvSpPr>
          <p:nvPr>
            <p:ph type="title"/>
          </p:nvPr>
        </p:nvSpPr>
        <p:spPr>
          <a:xfrm>
            <a:off x="838200" y="1412488"/>
            <a:ext cx="2899189" cy="4363844"/>
          </a:xfrm>
        </p:spPr>
        <p:txBody>
          <a:bodyPr anchor="t">
            <a:normAutofit/>
          </a:bodyPr>
          <a:lstStyle/>
          <a:p>
            <a:r>
              <a:rPr lang="en-GB" sz="4000">
                <a:solidFill>
                  <a:srgbClr val="FFFFFF"/>
                </a:solidFill>
              </a:rPr>
              <a:t>Aspects of Context: Add notes to your mindmap</a:t>
            </a:r>
          </a:p>
        </p:txBody>
      </p:sp>
      <p:sp>
        <p:nvSpPr>
          <p:cNvPr id="3" name="Content Placeholder 2">
            <a:extLst>
              <a:ext uri="{FF2B5EF4-FFF2-40B4-BE49-F238E27FC236}">
                <a16:creationId xmlns:a16="http://schemas.microsoft.com/office/drawing/2014/main" id="{27009634-3144-443A-AB3E-3D0643A4BB8C}"/>
              </a:ext>
            </a:extLst>
          </p:cNvPr>
          <p:cNvSpPr>
            <a:spLocks noGrp="1"/>
          </p:cNvSpPr>
          <p:nvPr>
            <p:ph sz="half" idx="1"/>
          </p:nvPr>
        </p:nvSpPr>
        <p:spPr>
          <a:xfrm>
            <a:off x="4380855" y="1412489"/>
            <a:ext cx="3427283" cy="4363844"/>
          </a:xfrm>
        </p:spPr>
        <p:txBody>
          <a:bodyPr>
            <a:normAutofit/>
          </a:bodyPr>
          <a:lstStyle/>
          <a:p>
            <a:pPr marL="0" indent="0">
              <a:buNone/>
            </a:pPr>
            <a:r>
              <a:rPr lang="en-GB" sz="2000" b="1" u="sng" dirty="0"/>
              <a:t>Social context: </a:t>
            </a:r>
          </a:p>
          <a:p>
            <a:r>
              <a:rPr lang="en-GB" sz="2000" dirty="0"/>
              <a:t>Victorian society and values</a:t>
            </a:r>
          </a:p>
          <a:p>
            <a:r>
              <a:rPr lang="en-GB" sz="2000" dirty="0"/>
              <a:t>Hypocrisy and dual lives</a:t>
            </a:r>
          </a:p>
          <a:p>
            <a:r>
              <a:rPr lang="en-GB" sz="2000" dirty="0"/>
              <a:t>Crime</a:t>
            </a:r>
          </a:p>
          <a:p>
            <a:r>
              <a:rPr lang="en-GB" sz="2000" dirty="0"/>
              <a:t>Science and religion</a:t>
            </a:r>
          </a:p>
          <a:p>
            <a:r>
              <a:rPr lang="en-GB" sz="2000" dirty="0"/>
              <a:t>Psychology</a:t>
            </a:r>
          </a:p>
          <a:p>
            <a:r>
              <a:rPr lang="en-GB" sz="2000" dirty="0"/>
              <a:t>Victorian London</a:t>
            </a:r>
          </a:p>
          <a:p>
            <a:endParaRPr lang="en-GB" sz="2000" dirty="0"/>
          </a:p>
        </p:txBody>
      </p:sp>
      <p:sp>
        <p:nvSpPr>
          <p:cNvPr id="4" name="Content Placeholder 3">
            <a:extLst>
              <a:ext uri="{FF2B5EF4-FFF2-40B4-BE49-F238E27FC236}">
                <a16:creationId xmlns:a16="http://schemas.microsoft.com/office/drawing/2014/main" id="{4E58D1CD-787D-47F0-885D-4B2D195C761B}"/>
              </a:ext>
            </a:extLst>
          </p:cNvPr>
          <p:cNvSpPr>
            <a:spLocks noGrp="1"/>
          </p:cNvSpPr>
          <p:nvPr>
            <p:ph sz="half" idx="2"/>
          </p:nvPr>
        </p:nvSpPr>
        <p:spPr>
          <a:xfrm>
            <a:off x="8451604" y="1412489"/>
            <a:ext cx="3197701" cy="4363844"/>
          </a:xfrm>
        </p:spPr>
        <p:txBody>
          <a:bodyPr>
            <a:normAutofit/>
          </a:bodyPr>
          <a:lstStyle/>
          <a:p>
            <a:pPr marL="0" indent="0">
              <a:buNone/>
            </a:pPr>
            <a:r>
              <a:rPr lang="en-GB" sz="2000" b="1" u="sng" dirty="0"/>
              <a:t>Literary Context</a:t>
            </a:r>
          </a:p>
          <a:p>
            <a:r>
              <a:rPr lang="en-GB" sz="2000" dirty="0"/>
              <a:t>Horror fiction</a:t>
            </a:r>
          </a:p>
          <a:p>
            <a:r>
              <a:rPr lang="en-GB" sz="2000" dirty="0"/>
              <a:t>Crime fiction</a:t>
            </a:r>
          </a:p>
        </p:txBody>
      </p:sp>
      <p:sp>
        <p:nvSpPr>
          <p:cNvPr id="5" name="TextBox 4">
            <a:extLst>
              <a:ext uri="{FF2B5EF4-FFF2-40B4-BE49-F238E27FC236}">
                <a16:creationId xmlns:a16="http://schemas.microsoft.com/office/drawing/2014/main" id="{E0F1AFBF-2B29-4F59-86FF-8E7E17D590A8}"/>
              </a:ext>
            </a:extLst>
          </p:cNvPr>
          <p:cNvSpPr txBox="1"/>
          <p:nvPr/>
        </p:nvSpPr>
        <p:spPr>
          <a:xfrm>
            <a:off x="494117" y="1726569"/>
            <a:ext cx="3538330" cy="2585323"/>
          </a:xfrm>
          <a:prstGeom prst="rect">
            <a:avLst/>
          </a:prstGeom>
          <a:noFill/>
        </p:spPr>
        <p:txBody>
          <a:bodyPr wrap="square" rtlCol="0">
            <a:spAutoFit/>
          </a:bodyPr>
          <a:lstStyle/>
          <a:p>
            <a:pPr algn="ctr"/>
            <a:r>
              <a:rPr lang="en-AU" sz="5400" b="1" dirty="0">
                <a:solidFill>
                  <a:srgbClr val="FF0000"/>
                </a:solidFill>
                <a:latin typeface="Ami R" panose="02030504000101010101" pitchFamily="18" charset="-127"/>
                <a:ea typeface="Ami R" panose="02030504000101010101" pitchFamily="18" charset="-127"/>
              </a:rPr>
              <a:t>ASPECTS THAT MAKE UP THE CONTEXT</a:t>
            </a:r>
          </a:p>
        </p:txBody>
      </p:sp>
    </p:spTree>
    <p:extLst>
      <p:ext uri="{BB962C8B-B14F-4D97-AF65-F5344CB8AC3E}">
        <p14:creationId xmlns:p14="http://schemas.microsoft.com/office/powerpoint/2010/main" val="838095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325369"/>
            <a:ext cx="4368602" cy="757197"/>
          </a:xfrm>
          <a:solidFill>
            <a:schemeClr val="tx2">
              <a:lumMod val="20000"/>
              <a:lumOff val="80000"/>
            </a:schemeClr>
          </a:solidFill>
        </p:spPr>
        <p:txBody>
          <a:bodyPr anchor="b">
            <a:normAutofit fontScale="90000"/>
          </a:bodyPr>
          <a:lstStyle/>
          <a:p>
            <a:r>
              <a:rPr lang="en-US" sz="5400" dirty="0"/>
              <a:t>Queen Victoria</a:t>
            </a:r>
          </a:p>
        </p:txBody>
      </p:sp>
      <p:sp>
        <p:nvSpPr>
          <p:cNvPr id="20" name="Content Placeholder 19">
            <a:extLst>
              <a:ext uri="{FF2B5EF4-FFF2-40B4-BE49-F238E27FC236}">
                <a16:creationId xmlns:a16="http://schemas.microsoft.com/office/drawing/2014/main" id="{08B14E8A-3EE1-4426-BED1-026CBA1B57FC}"/>
              </a:ext>
            </a:extLst>
          </p:cNvPr>
          <p:cNvSpPr>
            <a:spLocks noGrp="1"/>
          </p:cNvSpPr>
          <p:nvPr>
            <p:ph idx="1"/>
          </p:nvPr>
        </p:nvSpPr>
        <p:spPr>
          <a:xfrm>
            <a:off x="283780" y="1366345"/>
            <a:ext cx="4599890" cy="4827222"/>
          </a:xfrm>
          <a:solidFill>
            <a:schemeClr val="accent1">
              <a:lumMod val="20000"/>
              <a:lumOff val="80000"/>
            </a:schemeClr>
          </a:solidFill>
        </p:spPr>
        <p:txBody>
          <a:bodyPr>
            <a:normAutofit/>
          </a:bodyPr>
          <a:lstStyle/>
          <a:p>
            <a:pPr marL="0" indent="0">
              <a:buNone/>
            </a:pPr>
            <a:r>
              <a:rPr lang="en-GB" dirty="0"/>
              <a:t>Victoria (Alexandrina Victoria; 24 May 1819 – 22 January 1901) was Queen of the United Kingdom of Great Britain and Ireland from 20 June 1837 until her death. </a:t>
            </a:r>
          </a:p>
          <a:p>
            <a:pPr marL="0" indent="0">
              <a:buNone/>
            </a:pPr>
            <a:endParaRPr lang="en-GB" dirty="0"/>
          </a:p>
          <a:p>
            <a:pPr marL="0" indent="0">
              <a:buNone/>
            </a:pPr>
            <a:r>
              <a:rPr lang="en-GB" dirty="0"/>
              <a:t>From 1 May 1876, she adopted the additional title of Empress of India.</a:t>
            </a:r>
            <a:endParaRPr lang="en-US" dirty="0"/>
          </a:p>
        </p:txBody>
      </p:sp>
      <p:pic>
        <p:nvPicPr>
          <p:cNvPr id="18" name="Content Placeholder 3">
            <a:extLst>
              <a:ext uri="{FF2B5EF4-FFF2-40B4-BE49-F238E27FC236}">
                <a16:creationId xmlns:a16="http://schemas.microsoft.com/office/drawing/2014/main" id="{6E25070D-7D16-46CB-ACEF-4F768B0FFCEE}"/>
              </a:ext>
            </a:extLst>
          </p:cNvPr>
          <p:cNvPicPr>
            <a:picLocks noChangeAspect="1"/>
          </p:cNvPicPr>
          <p:nvPr/>
        </p:nvPicPr>
        <p:blipFill rotWithShape="1">
          <a:blip r:embed="rId2"/>
          <a:srcRect t="10545" b="1867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066812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118978"/>
            <a:ext cx="6379779" cy="1709822"/>
          </a:xfrm>
        </p:spPr>
        <p:txBody>
          <a:bodyPr anchor="b">
            <a:normAutofit/>
          </a:bodyPr>
          <a:lstStyle/>
          <a:p>
            <a:r>
              <a:rPr lang="en-US" sz="5400" dirty="0"/>
              <a:t>Victorian London</a:t>
            </a:r>
            <a:br>
              <a:rPr lang="en-US" sz="5400" dirty="0"/>
            </a:br>
            <a:endParaRPr lang="en-US" sz="5400" dirty="0"/>
          </a:p>
        </p:txBody>
      </p:sp>
      <p:sp>
        <p:nvSpPr>
          <p:cNvPr id="3" name="Content Placeholder 2"/>
          <p:cNvSpPr>
            <a:spLocks noGrp="1"/>
          </p:cNvSpPr>
          <p:nvPr>
            <p:ph idx="1"/>
          </p:nvPr>
        </p:nvSpPr>
        <p:spPr>
          <a:xfrm>
            <a:off x="4792717" y="1387366"/>
            <a:ext cx="7136523" cy="5244662"/>
          </a:xfrm>
          <a:solidFill>
            <a:schemeClr val="bg2"/>
          </a:solidFill>
        </p:spPr>
        <p:txBody>
          <a:bodyPr>
            <a:normAutofit/>
          </a:bodyPr>
          <a:lstStyle/>
          <a:p>
            <a:pPr marL="0" indent="0">
              <a:buNone/>
            </a:pPr>
            <a:r>
              <a:rPr lang="en-GB" sz="2400" dirty="0"/>
              <a:t>During the 19th century, London became the world's largest city and capital of the British Empire. Its population expanded from 1 million in 1800 to 7 million in 1900. </a:t>
            </a:r>
          </a:p>
          <a:p>
            <a:pPr marL="0" indent="0">
              <a:buNone/>
            </a:pPr>
            <a:r>
              <a:rPr lang="en-GB" sz="2400" dirty="0"/>
              <a:t>In the Victorian era, London became a global political, financial, and trading capital. In this position, it was largely unrivalled until the latter part of the century, when Paris and New York City began to threaten its dominance.</a:t>
            </a:r>
          </a:p>
          <a:p>
            <a:pPr marL="0" indent="0">
              <a:buNone/>
            </a:pPr>
            <a:r>
              <a:rPr lang="en-GB" sz="2400" dirty="0"/>
              <a:t>London was a city of great contrasts. While the city grew extremely wealthy as Britain’s trade and Empire expanded, 19th century London was also a city of poverty, where millions lived in overcrowded and unsanitary slums. </a:t>
            </a:r>
          </a:p>
        </p:txBody>
      </p:sp>
      <p:pic>
        <p:nvPicPr>
          <p:cNvPr id="4" name="Picture 3">
            <a:extLst>
              <a:ext uri="{FF2B5EF4-FFF2-40B4-BE49-F238E27FC236}">
                <a16:creationId xmlns:a16="http://schemas.microsoft.com/office/drawing/2014/main" id="{5D356B0C-07CA-4473-8FF7-E72FA2F08528}"/>
              </a:ext>
            </a:extLst>
          </p:cNvPr>
          <p:cNvPicPr>
            <a:picLocks noChangeAspect="1"/>
          </p:cNvPicPr>
          <p:nvPr/>
        </p:nvPicPr>
        <p:blipFill rotWithShape="1">
          <a:blip r:embed="rId2"/>
          <a:srcRect l="28314" r="23469"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3958749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083" y="44931"/>
            <a:ext cx="4654356" cy="817370"/>
          </a:xfrm>
        </p:spPr>
        <p:txBody>
          <a:bodyPr>
            <a:normAutofit/>
          </a:bodyPr>
          <a:lstStyle/>
          <a:p>
            <a:r>
              <a:rPr lang="en-US" dirty="0">
                <a:solidFill>
                  <a:srgbClr val="000000"/>
                </a:solidFill>
              </a:rPr>
              <a:t>Victorian Society</a:t>
            </a:r>
          </a:p>
        </p:txBody>
      </p:sp>
      <p:pic>
        <p:nvPicPr>
          <p:cNvPr id="8" name="Picture 7">
            <a:extLst>
              <a:ext uri="{FF2B5EF4-FFF2-40B4-BE49-F238E27FC236}">
                <a16:creationId xmlns:a16="http://schemas.microsoft.com/office/drawing/2014/main" id="{462BCCED-9624-406B-B5D7-EB8ADE25B2C5}"/>
              </a:ext>
            </a:extLst>
          </p:cNvPr>
          <p:cNvPicPr>
            <a:picLocks noChangeAspect="1"/>
          </p:cNvPicPr>
          <p:nvPr/>
        </p:nvPicPr>
        <p:blipFill rotWithShape="1">
          <a:blip r:embed="rId2">
            <a:alphaModFix/>
          </a:blip>
          <a:srcRect r="16747"/>
          <a:stretch/>
        </p:blipFill>
        <p:spPr>
          <a:xfrm>
            <a:off x="0" y="969072"/>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p:cNvSpPr>
            <a:spLocks noGrp="1"/>
          </p:cNvSpPr>
          <p:nvPr>
            <p:ph idx="1"/>
          </p:nvPr>
        </p:nvSpPr>
        <p:spPr>
          <a:xfrm>
            <a:off x="5286703" y="189187"/>
            <a:ext cx="6705600" cy="6498210"/>
          </a:xfrm>
          <a:solidFill>
            <a:schemeClr val="bg2"/>
          </a:solidFill>
        </p:spPr>
        <p:txBody>
          <a:bodyPr anchor="ctr">
            <a:normAutofit/>
          </a:bodyPr>
          <a:lstStyle/>
          <a:p>
            <a:r>
              <a:rPr lang="en-GB" sz="2400" dirty="0">
                <a:solidFill>
                  <a:srgbClr val="000000"/>
                </a:solidFill>
              </a:rPr>
              <a:t>Victorian gentleman and ladies had to live by strict rules about what was proper.</a:t>
            </a:r>
          </a:p>
          <a:p>
            <a:r>
              <a:rPr lang="en-GB" sz="2400" dirty="0">
                <a:solidFill>
                  <a:srgbClr val="000000"/>
                </a:solidFill>
              </a:rPr>
              <a:t>A lady or gentleman’s reputation was very important.  It was important to appear to live a decent, Christian life.</a:t>
            </a:r>
          </a:p>
          <a:p>
            <a:r>
              <a:rPr lang="en-GB" sz="2400" dirty="0">
                <a:solidFill>
                  <a:srgbClr val="000000"/>
                </a:solidFill>
              </a:rPr>
              <a:t> Manners, dress, behaviour had to conform to society’s expectations.</a:t>
            </a:r>
          </a:p>
          <a:p>
            <a:r>
              <a:rPr lang="en-GB" sz="2400" dirty="0">
                <a:solidFill>
                  <a:srgbClr val="000000"/>
                </a:solidFill>
              </a:rPr>
              <a:t>Sex was only to take place within marriage.  It was never spoken of in polite company.</a:t>
            </a:r>
          </a:p>
          <a:p>
            <a:r>
              <a:rPr lang="en-GB" sz="2400" dirty="0">
                <a:solidFill>
                  <a:srgbClr val="000000"/>
                </a:solidFill>
              </a:rPr>
              <a:t>Victorians are often seen as ‘prudish’ – easily shocked by words which might suggest something even vaguely sexual.</a:t>
            </a:r>
          </a:p>
          <a:p>
            <a:r>
              <a:rPr lang="en-US" sz="2400" dirty="0">
                <a:solidFill>
                  <a:srgbClr val="000000"/>
                </a:solidFill>
                <a:hlinkClick r:id="rId3"/>
              </a:rPr>
              <a:t>https://www.youtube.com/watch?v=_8oyQRabV9k&amp;index=12&amp;list=PL31KgkgYdVbFnusfukX6F-vq_LcZGXUFk</a:t>
            </a:r>
            <a:endParaRPr lang="en-US" sz="2400" dirty="0">
              <a:solidFill>
                <a:srgbClr val="000000"/>
              </a:solidFill>
            </a:endParaRPr>
          </a:p>
          <a:p>
            <a:endParaRPr lang="en-US" sz="1400" dirty="0">
              <a:solidFill>
                <a:srgbClr val="000000"/>
              </a:solidFill>
            </a:endParaRPr>
          </a:p>
          <a:p>
            <a:endParaRPr lang="en-US" sz="1400" dirty="0">
              <a:solidFill>
                <a:srgbClr val="000000"/>
              </a:solidFill>
            </a:endParaRPr>
          </a:p>
        </p:txBody>
      </p:sp>
    </p:spTree>
    <p:extLst>
      <p:ext uri="{BB962C8B-B14F-4D97-AF65-F5344CB8AC3E}">
        <p14:creationId xmlns:p14="http://schemas.microsoft.com/office/powerpoint/2010/main" val="946124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5429" y="229875"/>
            <a:ext cx="6586491" cy="568911"/>
          </a:xfrm>
        </p:spPr>
        <p:txBody>
          <a:bodyPr anchor="b">
            <a:normAutofit fontScale="90000"/>
          </a:bodyPr>
          <a:lstStyle/>
          <a:p>
            <a:r>
              <a:rPr lang="en-US" dirty="0"/>
              <a:t>Hypocrisy and Dual Lives</a:t>
            </a:r>
          </a:p>
        </p:txBody>
      </p:sp>
      <p:sp>
        <p:nvSpPr>
          <p:cNvPr id="3" name="Content Placeholder 2"/>
          <p:cNvSpPr>
            <a:spLocks noGrp="1"/>
          </p:cNvSpPr>
          <p:nvPr>
            <p:ph idx="1"/>
          </p:nvPr>
        </p:nvSpPr>
        <p:spPr>
          <a:xfrm>
            <a:off x="4965431" y="956442"/>
            <a:ext cx="6586489" cy="5901558"/>
          </a:xfrm>
          <a:solidFill>
            <a:schemeClr val="bg2"/>
          </a:solidFill>
        </p:spPr>
        <p:txBody>
          <a:bodyPr>
            <a:normAutofit/>
          </a:bodyPr>
          <a:lstStyle/>
          <a:p>
            <a:r>
              <a:rPr lang="en-GB" dirty="0"/>
              <a:t>In fact, many Victorian men led secret immoral lives.</a:t>
            </a:r>
          </a:p>
          <a:p>
            <a:r>
              <a:rPr lang="en-GB" dirty="0"/>
              <a:t>There were thousands of prostitutes in London whose clients were men of all social classes.</a:t>
            </a:r>
          </a:p>
          <a:p>
            <a:r>
              <a:rPr lang="en-GB" dirty="0"/>
              <a:t>Drinking, gambling, and prostitution were widespread, particularly in the poorer parts of London.</a:t>
            </a:r>
          </a:p>
          <a:p>
            <a:r>
              <a:rPr lang="en-GB" dirty="0"/>
              <a:t>The sexually transmitted disease syphilis was very common and could not be cured. Men could transmit it to their wives and infected women would pass it on to their unborn babies.</a:t>
            </a:r>
          </a:p>
        </p:txBody>
      </p:sp>
      <p:sp>
        <p:nvSpPr>
          <p:cNvPr id="5" name="Footer PlaceHolder 3"/>
          <p:cNvSpPr>
            <a:spLocks noGrp="1"/>
          </p:cNvSpPr>
          <p:nvPr>
            <p:ph type="ftr" sz="quarter" idx="11"/>
          </p:nvPr>
        </p:nvSpPr>
        <p:spPr>
          <a:xfrm>
            <a:off x="4965430" y="6356350"/>
            <a:ext cx="4139134" cy="365125"/>
          </a:xfrm>
        </p:spPr>
        <p:txBody>
          <a:bodyPr>
            <a:normAutofit/>
          </a:bodyPr>
          <a:lstStyle/>
          <a:p>
            <a:pPr algn="l">
              <a:spcAft>
                <a:spcPts val="600"/>
              </a:spcAft>
            </a:pPr>
            <a:r>
              <a:rPr lang="en-US" dirty="0">
                <a:hlinkClick r:id="rId3"/>
              </a:rPr>
              <a:t>Photo</a:t>
            </a:r>
            <a:r>
              <a:rPr lang="en-US" dirty="0"/>
              <a:t> by Lewis Carroll (1832–1898) / Public domain</a:t>
            </a:r>
            <a:endParaRPr lang="en-US"/>
          </a:p>
        </p:txBody>
      </p:sp>
      <p:pic>
        <p:nvPicPr>
          <p:cNvPr id="8" name="Picture 7" descr="A vintage photo of a group of people posing for the camera&#10;&#10;Description generated with very high confidence">
            <a:extLst>
              <a:ext uri="{FF2B5EF4-FFF2-40B4-BE49-F238E27FC236}">
                <a16:creationId xmlns:a16="http://schemas.microsoft.com/office/drawing/2014/main" id="{DADBB8C8-306E-482E-8750-BF064B5FDD26}"/>
              </a:ext>
            </a:extLst>
          </p:cNvPr>
          <p:cNvPicPr>
            <a:picLocks noChangeAspect="1"/>
          </p:cNvPicPr>
          <p:nvPr/>
        </p:nvPicPr>
        <p:blipFill rotWithShape="1">
          <a:blip r:embed="rId4"/>
          <a:srcRect l="14221" r="18185"/>
          <a:stretch/>
        </p:blipFill>
        <p:spPr>
          <a:xfrm>
            <a:off x="20" y="10"/>
            <a:ext cx="4635571" cy="6857990"/>
          </a:xfrm>
          <a:prstGeom prst="rect">
            <a:avLst/>
          </a:prstGeom>
          <a:effectLst/>
        </p:spPr>
      </p:pic>
    </p:spTree>
    <p:extLst>
      <p:ext uri="{BB962C8B-B14F-4D97-AF65-F5344CB8AC3E}">
        <p14:creationId xmlns:p14="http://schemas.microsoft.com/office/powerpoint/2010/main" val="2202874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493" y="238540"/>
            <a:ext cx="11018520" cy="886068"/>
          </a:xfrm>
        </p:spPr>
        <p:txBody>
          <a:bodyPr anchor="b">
            <a:normAutofit fontScale="90000"/>
          </a:bodyPr>
          <a:lstStyle/>
          <a:p>
            <a:r>
              <a:rPr lang="en-US" sz="6600" b="1" dirty="0"/>
              <a:t>Crime</a:t>
            </a:r>
          </a:p>
        </p:txBody>
      </p:sp>
      <p:sp>
        <p:nvSpPr>
          <p:cNvPr id="3" name="Content Placeholder 2"/>
          <p:cNvSpPr>
            <a:spLocks noGrp="1"/>
          </p:cNvSpPr>
          <p:nvPr>
            <p:ph idx="1"/>
          </p:nvPr>
        </p:nvSpPr>
        <p:spPr>
          <a:xfrm>
            <a:off x="388883" y="1124608"/>
            <a:ext cx="6897162" cy="5349764"/>
          </a:xfrm>
          <a:solidFill>
            <a:schemeClr val="bg2"/>
          </a:solidFill>
        </p:spPr>
        <p:txBody>
          <a:bodyPr anchor="t">
            <a:normAutofit/>
          </a:bodyPr>
          <a:lstStyle/>
          <a:p>
            <a:r>
              <a:rPr lang="en-GB" dirty="0"/>
              <a:t>Victorians feared crime and were fascinated by it.</a:t>
            </a:r>
          </a:p>
          <a:p>
            <a:r>
              <a:rPr lang="en-GB" dirty="0"/>
              <a:t>‘Shilling Shockers’ were stories written for upper class women about the shocking behaviour of the lower classes.</a:t>
            </a:r>
          </a:p>
          <a:p>
            <a:r>
              <a:rPr lang="en-GB" dirty="0"/>
              <a:t>True life crime stories were also widely circulated.</a:t>
            </a:r>
          </a:p>
          <a:p>
            <a:r>
              <a:rPr lang="en-GB" dirty="0"/>
              <a:t>Victorians were fascinated by the grisly murders of East End prostitutes by a killer known as ‘Jack the Ripper’. He was never caught.  Many people believe he was a rich, even royal gentleman</a:t>
            </a:r>
            <a:r>
              <a:rPr lang="en-GB" sz="2400" dirty="0"/>
              <a:t>.</a:t>
            </a:r>
          </a:p>
        </p:txBody>
      </p:sp>
      <p:pic>
        <p:nvPicPr>
          <p:cNvPr id="4" name="Picture 3">
            <a:extLst>
              <a:ext uri="{FF2B5EF4-FFF2-40B4-BE49-F238E27FC236}">
                <a16:creationId xmlns:a16="http://schemas.microsoft.com/office/drawing/2014/main" id="{7395B5CC-C395-4E92-8164-FF623F5F87B8}"/>
              </a:ext>
            </a:extLst>
          </p:cNvPr>
          <p:cNvPicPr>
            <a:picLocks noChangeAspect="1"/>
          </p:cNvPicPr>
          <p:nvPr/>
        </p:nvPicPr>
        <p:blipFill rotWithShape="1">
          <a:blip r:embed="rId2"/>
          <a:srcRect l="23251" r="19987" b="-1"/>
          <a:stretch/>
        </p:blipFill>
        <p:spPr>
          <a:xfrm>
            <a:off x="7675657" y="1124608"/>
            <a:ext cx="4253583" cy="5349764"/>
          </a:xfrm>
          <a:prstGeom prst="rect">
            <a:avLst/>
          </a:prstGeom>
        </p:spPr>
      </p:pic>
    </p:spTree>
    <p:extLst>
      <p:ext uri="{BB962C8B-B14F-4D97-AF65-F5344CB8AC3E}">
        <p14:creationId xmlns:p14="http://schemas.microsoft.com/office/powerpoint/2010/main" val="637892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268" y="1135117"/>
            <a:ext cx="6581561" cy="5360276"/>
          </a:xfrm>
          <a:solidFill>
            <a:schemeClr val="bg2"/>
          </a:solidFill>
        </p:spPr>
        <p:txBody>
          <a:bodyPr vert="horz" lIns="91440" tIns="45720" rIns="91440" bIns="45720" rtlCol="0" anchor="t">
            <a:normAutofit fontScale="90000"/>
          </a:bodyPr>
          <a:lstStyle/>
          <a:p>
            <a:r>
              <a:rPr lang="en-US" sz="4000" dirty="0"/>
              <a:t>The Victorian era was the time of great scientific discovery and technological advances.</a:t>
            </a:r>
            <a:br>
              <a:rPr lang="en-US" sz="4000" dirty="0"/>
            </a:br>
            <a:r>
              <a:rPr lang="en-US" sz="4000" dirty="0"/>
              <a:t>Charles Darwin challenged Christianity with his theory of evolution and was widely ridiculed for it.</a:t>
            </a:r>
            <a:br>
              <a:rPr lang="en-US" sz="4000" dirty="0"/>
            </a:br>
            <a:r>
              <a:rPr lang="en-US" sz="4000" dirty="0"/>
              <a:t>He proposed that human beings were not created in God’s image but evolved from apes.</a:t>
            </a:r>
            <a:br>
              <a:rPr lang="en-US" sz="2300" dirty="0"/>
            </a:br>
            <a:endParaRPr lang="en-US" sz="2300" dirty="0"/>
          </a:p>
        </p:txBody>
      </p:sp>
      <p:sp>
        <p:nvSpPr>
          <p:cNvPr id="3" name="Content Placeholder 2"/>
          <p:cNvSpPr>
            <a:spLocks noGrp="1"/>
          </p:cNvSpPr>
          <p:nvPr>
            <p:ph idx="1"/>
          </p:nvPr>
        </p:nvSpPr>
        <p:spPr>
          <a:xfrm>
            <a:off x="304268" y="198127"/>
            <a:ext cx="5791732" cy="636514"/>
          </a:xfrm>
        </p:spPr>
        <p:txBody>
          <a:bodyPr vert="horz" lIns="91440" tIns="45720" rIns="91440" bIns="45720" rtlCol="0" anchor="b">
            <a:normAutofit/>
          </a:bodyPr>
          <a:lstStyle/>
          <a:p>
            <a:pPr marL="0" indent="0">
              <a:buNone/>
            </a:pPr>
            <a:r>
              <a:rPr lang="en-US" sz="3600" b="1" dirty="0"/>
              <a:t>Science and Religion</a:t>
            </a:r>
          </a:p>
        </p:txBody>
      </p:sp>
      <p:pic>
        <p:nvPicPr>
          <p:cNvPr id="4" name="Picture 3" descr="A close up of a monkey&#10;&#10;Description generated with high confidence">
            <a:extLst>
              <a:ext uri="{FF2B5EF4-FFF2-40B4-BE49-F238E27FC236}">
                <a16:creationId xmlns:a16="http://schemas.microsoft.com/office/drawing/2014/main" id="{76ECB445-02F1-434C-A666-A1E4C2DA3609}"/>
              </a:ext>
            </a:extLst>
          </p:cNvPr>
          <p:cNvPicPr>
            <a:picLocks noChangeAspect="1"/>
          </p:cNvPicPr>
          <p:nvPr/>
        </p:nvPicPr>
        <p:blipFill rotWithShape="1">
          <a:blip r:embed="rId3"/>
          <a:srcRect r="12089"/>
          <a:stretch/>
        </p:blipFill>
        <p:spPr>
          <a:xfrm>
            <a:off x="7534656" y="10"/>
            <a:ext cx="4657344" cy="6857990"/>
          </a:xfrm>
          <a:prstGeom prst="rect">
            <a:avLst/>
          </a:prstGeom>
        </p:spPr>
      </p:pic>
    </p:spTree>
    <p:extLst>
      <p:ext uri="{BB962C8B-B14F-4D97-AF65-F5344CB8AC3E}">
        <p14:creationId xmlns:p14="http://schemas.microsoft.com/office/powerpoint/2010/main" val="17847020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9B9128A379DD743B5DB13AC55ABFBD8" ma:contentTypeVersion="14" ma:contentTypeDescription="Create a new document." ma:contentTypeScope="" ma:versionID="44dfe167a89d4582bf0da63e1749b5bf">
  <xsd:schema xmlns:xsd="http://www.w3.org/2001/XMLSchema" xmlns:xs="http://www.w3.org/2001/XMLSchema" xmlns:p="http://schemas.microsoft.com/office/2006/metadata/properties" xmlns:ns3="a1c0e961-6cf3-435c-b263-dae30c289b34" xmlns:ns4="c493d53f-07cb-492b-bea5-6daa8e2a140f" targetNamespace="http://schemas.microsoft.com/office/2006/metadata/properties" ma:root="true" ma:fieldsID="c7127bb6db18e878661cfbe1eaac42a1" ns3:_="" ns4:_="">
    <xsd:import namespace="a1c0e961-6cf3-435c-b263-dae30c289b34"/>
    <xsd:import namespace="c493d53f-07cb-492b-bea5-6daa8e2a140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LengthInSeconds" minOccurs="0"/>
                <xsd:element ref="ns3:MediaServiceDateTaken" minOccurs="0"/>
                <xsd:element ref="ns3:MediaServiceAutoTags" minOccurs="0"/>
                <xsd:element ref="ns4:SharedWithUsers" minOccurs="0"/>
                <xsd:element ref="ns4:SharedWithDetails" minOccurs="0"/>
                <xsd:element ref="ns4:SharingHintHash"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c0e961-6cf3-435c-b263-dae30c289b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93d53f-07cb-492b-bea5-6daa8e2a140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2D689C9-8D02-42E3-A37B-1DAF9A589875}">
  <ds:schemaRefs>
    <ds:schemaRef ds:uri="http://schemas.microsoft.com/sharepoint/v3/contenttype/forms"/>
  </ds:schemaRefs>
</ds:datastoreItem>
</file>

<file path=customXml/itemProps2.xml><?xml version="1.0" encoding="utf-8"?>
<ds:datastoreItem xmlns:ds="http://schemas.openxmlformats.org/officeDocument/2006/customXml" ds:itemID="{67C4C988-26E4-42FA-A57D-FDD8B2C795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c0e961-6cf3-435c-b263-dae30c289b34"/>
    <ds:schemaRef ds:uri="c493d53f-07cb-492b-bea5-6daa8e2a14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42581E-8462-4260-87E1-EFE8CBB7C5FB}">
  <ds:schemaRefs>
    <ds:schemaRef ds:uri="http://purl.org/dc/elements/1.1/"/>
    <ds:schemaRef ds:uri="http://purl.org/dc/terms/"/>
    <ds:schemaRef ds:uri="http://schemas.microsoft.com/office/2006/documentManagement/types"/>
    <ds:schemaRef ds:uri="http://purl.org/dc/dcmitype/"/>
    <ds:schemaRef ds:uri="a1c0e961-6cf3-435c-b263-dae30c289b34"/>
    <ds:schemaRef ds:uri="http://schemas.microsoft.com/office/2006/metadata/properties"/>
    <ds:schemaRef ds:uri="http://schemas.microsoft.com/office/infopath/2007/PartnerControls"/>
    <ds:schemaRef ds:uri="http://schemas.openxmlformats.org/package/2006/metadata/core-properties"/>
    <ds:schemaRef ds:uri="c493d53f-07cb-492b-bea5-6daa8e2a140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TotalTime>
  <Words>1130</Words>
  <Application>Microsoft Office PowerPoint</Application>
  <PresentationFormat>Widescreen</PresentationFormat>
  <Paragraphs>109</Paragraphs>
  <Slides>16</Slides>
  <Notes>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CONTEXT of THE NOVEL</vt:lpstr>
      <vt:lpstr>The Novel</vt:lpstr>
      <vt:lpstr>Aspects of Context: Add notes to your mindmap</vt:lpstr>
      <vt:lpstr>Queen Victoria</vt:lpstr>
      <vt:lpstr>Victorian London </vt:lpstr>
      <vt:lpstr>Victorian Society</vt:lpstr>
      <vt:lpstr>Hypocrisy and Dual Lives</vt:lpstr>
      <vt:lpstr>Crime</vt:lpstr>
      <vt:lpstr>The Victorian era was the time of great scientific discovery and technological advances. Charles Darwin challenged Christianity with his theory of evolution and was widely ridiculed for it. He proposed that human beings were not created in God’s image but evolved from apes. </vt:lpstr>
      <vt:lpstr>Some Victorians believed that scientists could go too far.  They might believe that they could challenge God’s power.  Scientists might be tempted to tamper with nature and this could lead them away from God and into evil.</vt:lpstr>
      <vt:lpstr>PowerPoint Presentation</vt:lpstr>
      <vt:lpstr>Psychology </vt:lpstr>
      <vt:lpstr>Features of Gothic fiction</vt:lpstr>
      <vt:lpstr>Mystery/Crime/Detective  fiction</vt:lpstr>
      <vt:lpstr>Add these key words and ideas to your mind map</vt:lpstr>
      <vt:lpstr>TO CONSIDER: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 of THE NOVEL</dc:title>
  <dc:creator>Partridge, Carmen</dc:creator>
  <cp:lastModifiedBy>Partridge, Carmen</cp:lastModifiedBy>
  <cp:revision>2</cp:revision>
  <dcterms:created xsi:type="dcterms:W3CDTF">2022-02-08T00:41:20Z</dcterms:created>
  <dcterms:modified xsi:type="dcterms:W3CDTF">2022-02-08T00:58:52Z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0x010100C9B9128A379DD743B5DB13AC55ABFBD8</vt:lpwstr>
  </property>
</Properties>
</file>