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886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84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98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28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30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57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669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6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67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968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87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2DEE-C7E1-4FD9-BD14-4E0D3F3333B7}" type="datetimeFigureOut">
              <a:rPr lang="en-AU" smtClean="0"/>
              <a:t>26/02/2017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F86E-F5AC-49AE-9A3A-D4A4A4A59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7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&amp;esrc=s&amp;source=images&amp;cd=&amp;cad=rja&amp;uact=8&amp;ved=0ahUKEwjunY2H4azSAhUEe7wKHX10AuAQjRwIBw&amp;url=http%3A%2F%2Fwww.suggest-keywords.com%2Fd3cxIHNub3c%2F&amp;bvm=bv.148073327,d.dGc&amp;psig=AFQjCNFGfp9tsTD80d6_VLxLL96qze_GeQ&amp;ust=148816380746099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2160" y="321708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Palatino Linotype" panose="02040502050505030304" pitchFamily="18" charset="0"/>
              </a:rPr>
              <a:t>1893 - 1918</a:t>
            </a:r>
            <a:endParaRPr lang="en-AU" sz="2800" dirty="0"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" y="0"/>
            <a:ext cx="5433031" cy="6957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3928" y="178559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 smtClean="0">
                <a:latin typeface="Palatino Linotype" panose="02040502050505030304" pitchFamily="18" charset="0"/>
              </a:rPr>
              <a:t>Wilfred Owen</a:t>
            </a:r>
            <a:endParaRPr lang="en-AU" sz="5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2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0872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Palatino Linotype" panose="02040502050505030304" pitchFamily="18" charset="0"/>
              </a:rPr>
              <a:t>Born </a:t>
            </a:r>
            <a:r>
              <a:rPr lang="en-AU" sz="2400" dirty="0" smtClean="0">
                <a:latin typeface="Palatino Linotype" panose="02040502050505030304" pitchFamily="18" charset="0"/>
              </a:rPr>
              <a:t>in Shropshire, England. Wilfred Owen was well educated.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Palatino Linotype" panose="02040502050505030304" pitchFamily="18" charset="0"/>
              </a:rPr>
              <a:t>From the age of nineteen Owen wanted to be a poet and immersed himself in poetry, </a:t>
            </a:r>
            <a:r>
              <a:rPr lang="en-AU" sz="2400" dirty="0" smtClean="0">
                <a:latin typeface="Palatino Linotype" panose="02040502050505030304" pitchFamily="18" charset="0"/>
              </a:rPr>
              <a:t>he was impressed </a:t>
            </a:r>
            <a:r>
              <a:rPr lang="en-AU" sz="2400" dirty="0">
                <a:latin typeface="Palatino Linotype" panose="02040502050505030304" pitchFamily="18" charset="0"/>
              </a:rPr>
              <a:t>by </a:t>
            </a:r>
            <a:r>
              <a:rPr lang="en-AU" sz="2400" dirty="0" smtClean="0">
                <a:latin typeface="Palatino Linotype" panose="02040502050505030304" pitchFamily="18" charset="0"/>
              </a:rPr>
              <a:t>the Romantic poets. However, he </a:t>
            </a:r>
            <a:r>
              <a:rPr lang="en-AU" sz="2400" dirty="0">
                <a:latin typeface="Palatino Linotype" panose="02040502050505030304" pitchFamily="18" charset="0"/>
              </a:rPr>
              <a:t>wrote almost no poetry of importance until he saw action in France in 1917. </a:t>
            </a:r>
            <a:endParaRPr lang="en-AU" sz="2400" dirty="0" smtClean="0">
              <a:latin typeface="Palatino Linotype" panose="02040502050505030304" pitchFamily="18" charset="0"/>
            </a:endParaRPr>
          </a:p>
          <a:p>
            <a:endParaRPr lang="en-AU" sz="24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Palatino Linotype" panose="02040502050505030304" pitchFamily="18" charset="0"/>
              </a:rPr>
              <a:t>He </a:t>
            </a:r>
            <a:r>
              <a:rPr lang="en-AU" sz="2400" dirty="0">
                <a:latin typeface="Palatino Linotype" panose="02040502050505030304" pitchFamily="18" charset="0"/>
              </a:rPr>
              <a:t>was a committed Christian and became </a:t>
            </a:r>
            <a:r>
              <a:rPr lang="en-AU" sz="2400" dirty="0" smtClean="0">
                <a:latin typeface="Palatino Linotype" panose="02040502050505030304" pitchFamily="18" charset="0"/>
              </a:rPr>
              <a:t>an assistant </a:t>
            </a:r>
            <a:r>
              <a:rPr lang="en-AU" sz="2400" dirty="0">
                <a:latin typeface="Palatino Linotype" panose="02040502050505030304" pitchFamily="18" charset="0"/>
              </a:rPr>
              <a:t>to </a:t>
            </a:r>
            <a:r>
              <a:rPr lang="en-AU" sz="2400" dirty="0" smtClean="0">
                <a:latin typeface="Palatino Linotype" panose="02040502050505030304" pitchFamily="18" charset="0"/>
              </a:rPr>
              <a:t>a vicar during 1911-1913. He taught </a:t>
            </a:r>
            <a:r>
              <a:rPr lang="en-AU" sz="2400" dirty="0">
                <a:latin typeface="Palatino Linotype" panose="02040502050505030304" pitchFamily="18" charset="0"/>
              </a:rPr>
              <a:t>Bible classes and </a:t>
            </a:r>
            <a:r>
              <a:rPr lang="en-AU" sz="2400" dirty="0" smtClean="0">
                <a:latin typeface="Palatino Linotype" panose="02040502050505030304" pitchFamily="18" charset="0"/>
              </a:rPr>
              <a:t>led </a:t>
            </a:r>
            <a:r>
              <a:rPr lang="en-AU" sz="2400" dirty="0">
                <a:latin typeface="Palatino Linotype" panose="02040502050505030304" pitchFamily="18" charset="0"/>
              </a:rPr>
              <a:t>prayer meetings – as well as </a:t>
            </a:r>
            <a:r>
              <a:rPr lang="en-AU" sz="2400" dirty="0" smtClean="0">
                <a:latin typeface="Palatino Linotype" panose="02040502050505030304" pitchFamily="18" charset="0"/>
              </a:rPr>
              <a:t>helping </a:t>
            </a:r>
            <a:r>
              <a:rPr lang="en-AU" sz="2400" dirty="0">
                <a:latin typeface="Palatino Linotype" panose="02040502050505030304" pitchFamily="18" charset="0"/>
              </a:rPr>
              <a:t>in other ways.  </a:t>
            </a:r>
            <a:endParaRPr lang="en-AU" sz="24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Palatino Linotype" panose="02040502050505030304" pitchFamily="18" charset="0"/>
              </a:rPr>
              <a:t>From 1913 to 1915 he worked as a language tutor in France. 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 smtClean="0">
                <a:latin typeface="Palatino Linotype" panose="02040502050505030304" pitchFamily="18" charset="0"/>
              </a:rPr>
              <a:t>Early Life:</a:t>
            </a:r>
            <a:endParaRPr lang="en-AU" sz="4000" b="1" u="sng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80728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Palatino Linotype" panose="02040502050505030304" pitchFamily="18" charset="0"/>
              </a:rPr>
              <a:t>Owen </a:t>
            </a:r>
            <a:r>
              <a:rPr lang="en-AU" sz="2800" dirty="0">
                <a:latin typeface="Palatino Linotype" panose="02040502050505030304" pitchFamily="18" charset="0"/>
              </a:rPr>
              <a:t>felt pressured by the propaganda to become a </a:t>
            </a:r>
            <a:r>
              <a:rPr lang="en-AU" sz="2800" dirty="0" smtClean="0">
                <a:latin typeface="Palatino Linotype" panose="02040502050505030304" pitchFamily="18" charset="0"/>
              </a:rPr>
              <a:t>soldier, </a:t>
            </a:r>
            <a:r>
              <a:rPr lang="en-AU" sz="2800" dirty="0">
                <a:latin typeface="Palatino Linotype" panose="02040502050505030304" pitchFamily="18" charset="0"/>
              </a:rPr>
              <a:t>and volunteered on 21st October 1915. </a:t>
            </a:r>
            <a:endParaRPr lang="en-AU" sz="28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Palatino Linotype" panose="02040502050505030304" pitchFamily="18" charset="0"/>
              </a:rPr>
              <a:t>He </a:t>
            </a:r>
            <a:r>
              <a:rPr lang="en-AU" sz="2800" dirty="0">
                <a:latin typeface="Palatino Linotype" panose="02040502050505030304" pitchFamily="18" charset="0"/>
              </a:rPr>
              <a:t>spent the last day of 1916 in a tent in France joining the Second </a:t>
            </a:r>
            <a:r>
              <a:rPr lang="en-AU" sz="2800" dirty="0" err="1">
                <a:latin typeface="Palatino Linotype" panose="02040502050505030304" pitchFamily="18" charset="0"/>
              </a:rPr>
              <a:t>Manchesters</a:t>
            </a:r>
            <a:r>
              <a:rPr lang="en-AU" sz="2800" dirty="0">
                <a:latin typeface="Palatino Linotype" panose="02040502050505030304" pitchFamily="18" charset="0"/>
              </a:rPr>
              <a:t>. He was full of boyish high spirits at being a soldier.  </a:t>
            </a:r>
          </a:p>
          <a:p>
            <a:endParaRPr lang="en-AU" sz="28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Palatino Linotype" panose="02040502050505030304" pitchFamily="18" charset="0"/>
              </a:rPr>
              <a:t>Within </a:t>
            </a:r>
            <a:r>
              <a:rPr lang="en-AU" sz="2800" dirty="0">
                <a:latin typeface="Palatino Linotype" panose="02040502050505030304" pitchFamily="18" charset="0"/>
              </a:rPr>
              <a:t>a week he had been transported to the front line in a cattle wagon and was "sleeping" 70 or 80 yards from a heavy gun which fired every minute or so. He was soon wading miles along trenches two feet deep in water. </a:t>
            </a:r>
            <a:endParaRPr lang="en-AU" sz="28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latin typeface="Palatino Linotype" panose="02040502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 smtClean="0">
                <a:latin typeface="Palatino Linotype" panose="02040502050505030304" pitchFamily="18" charset="0"/>
              </a:rPr>
              <a:t>War Experiences:</a:t>
            </a:r>
            <a:endParaRPr lang="en-AU" sz="4000" b="1" u="sng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Palatino Linotype" panose="02040502050505030304" pitchFamily="18" charset="0"/>
              </a:rPr>
              <a:t>Within a few days he was experiencing gas attacks and was horrified by the stench of the rotting dead; his sentry was blinded, his company then slept out in deep snow and intense frost till the end of January. That month was a profound shock for him: he now understood the meaning of war.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Palatino Linotype" panose="02040502050505030304" pitchFamily="18" charset="0"/>
              </a:rPr>
              <a:t>These experiences are directly related to his poem </a:t>
            </a:r>
            <a:r>
              <a:rPr lang="en-AU" sz="2400" b="1" i="1" dirty="0" smtClean="0">
                <a:latin typeface="Palatino Linotype" panose="02040502050505030304" pitchFamily="18" charset="0"/>
              </a:rPr>
              <a:t>‘Exposure’, </a:t>
            </a:r>
            <a:r>
              <a:rPr lang="en-AU" sz="2400" dirty="0" smtClean="0">
                <a:latin typeface="Palatino Linotype" panose="02040502050505030304" pitchFamily="18" charset="0"/>
              </a:rPr>
              <a:t>which is one of his many descriptive poems about the horrors of war.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Palatino Linotype" panose="02040502050505030304" pitchFamily="18" charset="0"/>
              </a:rPr>
              <a:t>He </a:t>
            </a:r>
            <a:r>
              <a:rPr lang="en-AU" sz="2400" dirty="0">
                <a:latin typeface="Palatino Linotype" panose="02040502050505030304" pitchFamily="18" charset="0"/>
              </a:rPr>
              <a:t>escaped bullets until the last week of the war, but he saw a good deal of front-line action: he was blown up, concussed and suffered shell-shock. </a:t>
            </a:r>
            <a:endParaRPr lang="en-AU" sz="24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Palatino Linotype" panose="02040502050505030304" pitchFamily="18" charset="0"/>
              </a:rPr>
              <a:t>At </a:t>
            </a:r>
            <a:r>
              <a:rPr lang="en-AU" sz="2400" dirty="0" err="1">
                <a:latin typeface="Palatino Linotype" panose="02040502050505030304" pitchFamily="18" charset="0"/>
              </a:rPr>
              <a:t>Craiglockhart</a:t>
            </a:r>
            <a:r>
              <a:rPr lang="en-AU" sz="2400" dirty="0">
                <a:latin typeface="Palatino Linotype" panose="02040502050505030304" pitchFamily="18" charset="0"/>
              </a:rPr>
              <a:t>, the psychiatric hospital in Edinburgh, he met Siegfried Sassoon who inspired him to develop his war poetry. </a:t>
            </a:r>
          </a:p>
        </p:txBody>
      </p:sp>
    </p:spTree>
    <p:extLst>
      <p:ext uri="{BB962C8B-B14F-4D97-AF65-F5344CB8AC3E}">
        <p14:creationId xmlns:p14="http://schemas.microsoft.com/office/powerpoint/2010/main" val="37019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004522"/>
            <a:ext cx="33123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Palatino Linotype" panose="02040502050505030304" pitchFamily="18" charset="0"/>
              </a:rPr>
              <a:t>On </a:t>
            </a:r>
            <a:r>
              <a:rPr lang="en-AU" sz="2800" dirty="0">
                <a:latin typeface="Palatino Linotype" panose="02040502050505030304" pitchFamily="18" charset="0"/>
              </a:rPr>
              <a:t>4th November he was shot and killed near the village of </a:t>
            </a:r>
            <a:r>
              <a:rPr lang="en-AU" sz="2800" dirty="0" err="1">
                <a:latin typeface="Palatino Linotype" panose="02040502050505030304" pitchFamily="18" charset="0"/>
              </a:rPr>
              <a:t>Ors</a:t>
            </a:r>
            <a:r>
              <a:rPr lang="en-AU" sz="2800" dirty="0">
                <a:latin typeface="Palatino Linotype" panose="02040502050505030304" pitchFamily="18" charset="0"/>
              </a:rPr>
              <a:t>. </a:t>
            </a:r>
            <a:endParaRPr lang="en-AU" sz="2800" dirty="0" smtClean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Palatino Linotype" panose="02040502050505030304" pitchFamily="18" charset="0"/>
              </a:rPr>
              <a:t>The </a:t>
            </a:r>
            <a:r>
              <a:rPr lang="en-AU" sz="2800" dirty="0">
                <a:latin typeface="Palatino Linotype" panose="02040502050505030304" pitchFamily="18" charset="0"/>
              </a:rPr>
              <a:t>news of his death reached his parents home as the Armistice bells were ringing on 11 November. </a:t>
            </a:r>
          </a:p>
        </p:txBody>
      </p:sp>
      <p:pic>
        <p:nvPicPr>
          <p:cNvPr id="1026" name="Picture 2" descr="Image result for snow world war o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8880"/>
            <a:ext cx="5570984" cy="433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87849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Palatino Linotype" panose="02040502050505030304" pitchFamily="18" charset="0"/>
              </a:rPr>
              <a:t>He was sent back to the trenches in September, 1918 and in October won the Military Cross by seizing a German machine-gun and using it to kill a number of Germans. 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6047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1.media.tumblr.com/tumblr_ltj6z17XHg1qio6gvo1_50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14" y="-171400"/>
            <a:ext cx="9252520" cy="1152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052736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b="1" dirty="0" smtClean="0">
                <a:latin typeface="Palatino Linotype" panose="02040502050505030304" pitchFamily="18" charset="0"/>
              </a:rPr>
              <a:t>Wilfred Owen is perhaps one of the most highly regarded of the World War One poets.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b="1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b="1" dirty="0" smtClean="0">
                <a:latin typeface="Palatino Linotype" panose="02040502050505030304" pitchFamily="18" charset="0"/>
              </a:rPr>
              <a:t>His poems reflect the horrors of war, and the futile and tragic loss of young lives as a consequence of war.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b="1" dirty="0">
              <a:latin typeface="Palatino Linotype" panose="020405020505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b="1" dirty="0" smtClean="0">
                <a:latin typeface="Palatino Linotype" panose="02040502050505030304" pitchFamily="18" charset="0"/>
              </a:rPr>
              <a:t>His poems are still widely studied, and a selection of them are studied as part of the HSC Standard English course due to their literary and cultural significance.</a:t>
            </a:r>
            <a:endParaRPr lang="en-AU" sz="2800" b="1" dirty="0">
              <a:latin typeface="Palatino Linotype" panose="020405020505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442" y="1886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u="sng" dirty="0" smtClean="0">
                <a:latin typeface="Palatino Linotype" panose="02040502050505030304" pitchFamily="18" charset="0"/>
              </a:rPr>
              <a:t>Legacy:</a:t>
            </a:r>
            <a:endParaRPr lang="en-AU" sz="4000" b="1" u="sng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Partridge, Carmen</dc:creator>
  <cp:lastModifiedBy>Partridge, Carmen</cp:lastModifiedBy>
  <cp:revision>7</cp:revision>
  <dcterms:created xsi:type="dcterms:W3CDTF">2017-02-26T02:22:35Z</dcterms:created>
  <dcterms:modified xsi:type="dcterms:W3CDTF">2017-02-26T03:02:34Z</dcterms:modified>
</cp:coreProperties>
</file>